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4"/>
  </p:sldMasterIdLst>
  <p:sldIdLst>
    <p:sldId id="256" r:id="rId5"/>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3"/>
  </p:normalViewPr>
  <p:slideViewPr>
    <p:cSldViewPr snapToGrid="0" snapToObjects="1">
      <p:cViewPr>
        <p:scale>
          <a:sx n="22" d="100"/>
          <a:sy n="22" d="100"/>
        </p:scale>
        <p:origin x="1792" y="53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D8722FB-FA91-4C56-BF7B-08F548304E33}" type="datetimeFigureOut">
              <a:rPr lang="en-US" smtClean="0"/>
              <a:t>4/19/22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43615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722FB-FA91-4C56-BF7B-08F548304E33}" type="datetimeFigureOut">
              <a:rPr lang="en-US" smtClean="0"/>
              <a:t>4/19/22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54530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722FB-FA91-4C56-BF7B-08F548304E33}" type="datetimeFigureOut">
              <a:rPr lang="en-US" smtClean="0"/>
              <a:t>4/19/22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42456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722FB-FA91-4C56-BF7B-08F548304E33}" type="datetimeFigureOut">
              <a:rPr lang="en-US" smtClean="0"/>
              <a:t>4/19/22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107794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722FB-FA91-4C56-BF7B-08F548304E33}" type="datetimeFigureOut">
              <a:rPr lang="en-US" smtClean="0"/>
              <a:t>4/19/22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54182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8722FB-FA91-4C56-BF7B-08F548304E33}" type="datetimeFigureOut">
              <a:rPr lang="en-US" smtClean="0"/>
              <a:t>4/19/22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89194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722FB-FA91-4C56-BF7B-08F548304E33}" type="datetimeFigureOut">
              <a:rPr lang="en-US" smtClean="0"/>
              <a:t>4/19/22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00914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8722FB-FA91-4C56-BF7B-08F548304E33}" type="datetimeFigureOut">
              <a:rPr lang="en-US" smtClean="0"/>
              <a:t>4/19/22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394074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722FB-FA91-4C56-BF7B-08F548304E33}" type="datetimeFigureOut">
              <a:rPr lang="en-US" smtClean="0"/>
              <a:t>4/19/22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2777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D8722FB-FA91-4C56-BF7B-08F548304E33}" type="datetimeFigureOut">
              <a:rPr lang="en-US" smtClean="0"/>
              <a:t>4/19/22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239516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D8722FB-FA91-4C56-BF7B-08F548304E33}" type="datetimeFigureOut">
              <a:rPr lang="en-US" smtClean="0"/>
              <a:t>4/19/22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FE81-9620-46F9-A978-5879F600451B}" type="slidenum">
              <a:rPr lang="en-US" smtClean="0"/>
              <a:t>‹#›</a:t>
            </a:fld>
            <a:endParaRPr lang="en-US"/>
          </a:p>
        </p:txBody>
      </p:sp>
    </p:spTree>
    <p:extLst>
      <p:ext uri="{BB962C8B-B14F-4D97-AF65-F5344CB8AC3E}">
        <p14:creationId xmlns:p14="http://schemas.microsoft.com/office/powerpoint/2010/main" val="85302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D8722FB-FA91-4C56-BF7B-08F548304E33}" type="datetimeFigureOut">
              <a:rPr lang="en-US" smtClean="0"/>
              <a:t>4/19/22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1B7FE81-9620-46F9-A978-5879F600451B}" type="slidenum">
              <a:rPr lang="en-US" smtClean="0"/>
              <a:t>‹#›</a:t>
            </a:fld>
            <a:endParaRPr lang="en-US"/>
          </a:p>
        </p:txBody>
      </p:sp>
    </p:spTree>
    <p:extLst>
      <p:ext uri="{BB962C8B-B14F-4D97-AF65-F5344CB8AC3E}">
        <p14:creationId xmlns:p14="http://schemas.microsoft.com/office/powerpoint/2010/main" val="2538572308"/>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D:\src\Wang\classes\capstone2\spring2017\poster session\CSCE-s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13768" cy="3291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AB79714-1FCD-AC40-82F4-CA84CF0E91E1}"/>
              </a:ext>
            </a:extLst>
          </p:cNvPr>
          <p:cNvSpPr/>
          <p:nvPr/>
        </p:nvSpPr>
        <p:spPr>
          <a:xfrm>
            <a:off x="3240742" y="5809128"/>
            <a:ext cx="12801600" cy="26571389"/>
          </a:xfrm>
          <a:prstGeom prst="rect">
            <a:avLst/>
          </a:prstGeom>
          <a:solidFill>
            <a:schemeClr val="accent5">
              <a:lumMod val="20000"/>
              <a:lumOff val="80000"/>
            </a:schemeClr>
          </a:solidFill>
          <a:ln w="47625" cap="flat"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47F25CC-9F71-EC4F-96DD-0C9AD9400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768" y="1021976"/>
            <a:ext cx="41638428" cy="3765177"/>
          </a:xfrm>
          <a:prstGeom prst="rect">
            <a:avLst/>
          </a:prstGeom>
        </p:spPr>
      </p:pic>
      <p:sp>
        <p:nvSpPr>
          <p:cNvPr id="28" name="TextBox 27">
            <a:extLst>
              <a:ext uri="{FF2B5EF4-FFF2-40B4-BE49-F238E27FC236}">
                <a16:creationId xmlns:a16="http://schemas.microsoft.com/office/drawing/2014/main" id="{612BFFBE-3C74-5142-9EC4-643D81F09A36}"/>
              </a:ext>
            </a:extLst>
          </p:cNvPr>
          <p:cNvSpPr txBox="1"/>
          <p:nvPr/>
        </p:nvSpPr>
        <p:spPr>
          <a:xfrm>
            <a:off x="3240742" y="3509880"/>
            <a:ext cx="31721610" cy="1200329"/>
          </a:xfrm>
          <a:prstGeom prst="rect">
            <a:avLst/>
          </a:prstGeom>
          <a:noFill/>
        </p:spPr>
        <p:txBody>
          <a:bodyPr wrap="square" rtlCol="0">
            <a:spAutoFit/>
          </a:bodyPr>
          <a:lstStyle/>
          <a:p>
            <a:r>
              <a:rPr lang="en-US" sz="7200" spc="-130">
                <a:solidFill>
                  <a:srgbClr val="0071CE"/>
                </a:solidFill>
                <a:latin typeface="Bogle" panose="020B0503020203060203" pitchFamily="34" charset="77"/>
              </a:rPr>
              <a:t>Kyle Orman, George Romano, Abigail Tee, Joshua Thornburgh, Margaret Turner </a:t>
            </a:r>
          </a:p>
        </p:txBody>
      </p:sp>
      <p:sp>
        <p:nvSpPr>
          <p:cNvPr id="33" name="Rectangle 32">
            <a:extLst>
              <a:ext uri="{FF2B5EF4-FFF2-40B4-BE49-F238E27FC236}">
                <a16:creationId xmlns:a16="http://schemas.microsoft.com/office/drawing/2014/main" id="{214063D5-FF7C-194B-A1BB-1DC10E8C958E}"/>
              </a:ext>
            </a:extLst>
          </p:cNvPr>
          <p:cNvSpPr/>
          <p:nvPr/>
        </p:nvSpPr>
        <p:spPr>
          <a:xfrm>
            <a:off x="16704897" y="5809129"/>
            <a:ext cx="12801600" cy="26571389"/>
          </a:xfrm>
          <a:prstGeom prst="rect">
            <a:avLst/>
          </a:prstGeom>
          <a:solidFill>
            <a:srgbClr val="DEEBF7"/>
          </a:solidFill>
          <a:ln w="47625" cap="flat"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Microsoft Sans Serif" panose="020B0604020202020204" pitchFamily="34" charset="0"/>
              <a:cs typeface="Microsoft Sans Serif" panose="020B0604020202020204" pitchFamily="34" charset="0"/>
            </a:endParaRPr>
          </a:p>
        </p:txBody>
      </p:sp>
      <p:sp>
        <p:nvSpPr>
          <p:cNvPr id="34" name="Rectangle 33">
            <a:extLst>
              <a:ext uri="{FF2B5EF4-FFF2-40B4-BE49-F238E27FC236}">
                <a16:creationId xmlns:a16="http://schemas.microsoft.com/office/drawing/2014/main" id="{35CBBB20-170C-E140-B787-ED1275979FAB}"/>
              </a:ext>
            </a:extLst>
          </p:cNvPr>
          <p:cNvSpPr/>
          <p:nvPr/>
        </p:nvSpPr>
        <p:spPr>
          <a:xfrm>
            <a:off x="30233471" y="5809129"/>
            <a:ext cx="12801600" cy="26571389"/>
          </a:xfrm>
          <a:prstGeom prst="rect">
            <a:avLst/>
          </a:prstGeom>
          <a:solidFill>
            <a:srgbClr val="DEEBF7"/>
          </a:solidFill>
          <a:ln w="47625" cap="flat"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rgbClr val="000000"/>
                </a:solidFill>
                <a:latin typeface="Microsoft Sans Serif"/>
              </a:rPr>
              <a:t> </a:t>
            </a:r>
            <a:r>
              <a:rPr lang="en-US" sz="4400" b="0" i="0">
                <a:latin typeface="Microsoft Sans Serif"/>
              </a:rPr>
              <a:t>​</a:t>
            </a:r>
            <a:endParaRPr lang="en-US" sz="4400"/>
          </a:p>
        </p:txBody>
      </p:sp>
      <p:sp>
        <p:nvSpPr>
          <p:cNvPr id="31" name="Rectangle 30">
            <a:extLst>
              <a:ext uri="{FF2B5EF4-FFF2-40B4-BE49-F238E27FC236}">
                <a16:creationId xmlns:a16="http://schemas.microsoft.com/office/drawing/2014/main" id="{990B3337-FE88-F74C-9EA3-F692048070CC}"/>
              </a:ext>
            </a:extLst>
          </p:cNvPr>
          <p:cNvSpPr/>
          <p:nvPr/>
        </p:nvSpPr>
        <p:spPr>
          <a:xfrm>
            <a:off x="3834030" y="6032995"/>
            <a:ext cx="11653284" cy="162904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i="1" spc="-130">
                <a:solidFill>
                  <a:schemeClr val="bg1"/>
                </a:solidFill>
                <a:latin typeface="Bogle" panose="020B0503020203060203" pitchFamily="34" charset="77"/>
              </a:rPr>
              <a:t>Introduction</a:t>
            </a:r>
            <a:endParaRPr lang="en-US" sz="8000" i="1">
              <a:solidFill>
                <a:schemeClr val="bg1"/>
              </a:solidFill>
            </a:endParaRPr>
          </a:p>
        </p:txBody>
      </p:sp>
      <p:sp>
        <p:nvSpPr>
          <p:cNvPr id="51" name="Rectangle 50">
            <a:extLst>
              <a:ext uri="{FF2B5EF4-FFF2-40B4-BE49-F238E27FC236}">
                <a16:creationId xmlns:a16="http://schemas.microsoft.com/office/drawing/2014/main" id="{0AD77419-9330-E64C-9821-FA256D52F70D}"/>
              </a:ext>
            </a:extLst>
          </p:cNvPr>
          <p:cNvSpPr/>
          <p:nvPr/>
        </p:nvSpPr>
        <p:spPr>
          <a:xfrm>
            <a:off x="20362009" y="21332084"/>
            <a:ext cx="5485408" cy="124203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a:solidFill>
                  <a:schemeClr val="accent1"/>
                </a:solidFill>
              </a:rPr>
              <a:t>Back-End</a:t>
            </a:r>
          </a:p>
        </p:txBody>
      </p:sp>
      <p:sp>
        <p:nvSpPr>
          <p:cNvPr id="55" name="TextBox 54">
            <a:extLst>
              <a:ext uri="{FF2B5EF4-FFF2-40B4-BE49-F238E27FC236}">
                <a16:creationId xmlns:a16="http://schemas.microsoft.com/office/drawing/2014/main" id="{5DAC1985-961C-BF4C-B241-669164C6B7FC}"/>
              </a:ext>
            </a:extLst>
          </p:cNvPr>
          <p:cNvSpPr txBox="1"/>
          <p:nvPr/>
        </p:nvSpPr>
        <p:spPr>
          <a:xfrm>
            <a:off x="22214541" y="29260800"/>
            <a:ext cx="184731" cy="369332"/>
          </a:xfrm>
          <a:prstGeom prst="rect">
            <a:avLst/>
          </a:prstGeom>
          <a:noFill/>
        </p:spPr>
        <p:txBody>
          <a:bodyPr wrap="none" rtlCol="0">
            <a:spAutoFit/>
          </a:bodyPr>
          <a:lstStyle/>
          <a:p>
            <a:endParaRPr lang="en-US"/>
          </a:p>
        </p:txBody>
      </p:sp>
      <p:sp>
        <p:nvSpPr>
          <p:cNvPr id="56" name="TextBox 55">
            <a:extLst>
              <a:ext uri="{FF2B5EF4-FFF2-40B4-BE49-F238E27FC236}">
                <a16:creationId xmlns:a16="http://schemas.microsoft.com/office/drawing/2014/main" id="{43108601-BAAD-4F41-B612-C6ECE33D3F01}"/>
              </a:ext>
            </a:extLst>
          </p:cNvPr>
          <p:cNvSpPr txBox="1"/>
          <p:nvPr/>
        </p:nvSpPr>
        <p:spPr>
          <a:xfrm>
            <a:off x="20009224" y="29045647"/>
            <a:ext cx="184731" cy="369332"/>
          </a:xfrm>
          <a:prstGeom prst="rect">
            <a:avLst/>
          </a:prstGeom>
          <a:noFill/>
        </p:spPr>
        <p:txBody>
          <a:bodyPr wrap="none" rtlCol="0">
            <a:spAutoFit/>
          </a:bodyPr>
          <a:lstStyle/>
          <a:p>
            <a:endParaRPr lang="en-US"/>
          </a:p>
        </p:txBody>
      </p:sp>
      <p:sp>
        <p:nvSpPr>
          <p:cNvPr id="50" name="Rectangle 49">
            <a:extLst>
              <a:ext uri="{FF2B5EF4-FFF2-40B4-BE49-F238E27FC236}">
                <a16:creationId xmlns:a16="http://schemas.microsoft.com/office/drawing/2014/main" id="{53E9ADE4-0FD8-E847-9053-AB2A27FF5022}"/>
              </a:ext>
            </a:extLst>
          </p:cNvPr>
          <p:cNvSpPr/>
          <p:nvPr/>
        </p:nvSpPr>
        <p:spPr>
          <a:xfrm>
            <a:off x="20362009" y="15796947"/>
            <a:ext cx="5485408" cy="124203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a:solidFill>
                  <a:schemeClr val="accent1"/>
                </a:solidFill>
              </a:rPr>
              <a:t>Front-End</a:t>
            </a:r>
          </a:p>
        </p:txBody>
      </p:sp>
      <p:sp>
        <p:nvSpPr>
          <p:cNvPr id="64" name="Rectangle 63">
            <a:extLst>
              <a:ext uri="{FF2B5EF4-FFF2-40B4-BE49-F238E27FC236}">
                <a16:creationId xmlns:a16="http://schemas.microsoft.com/office/drawing/2014/main" id="{81A399B4-A911-7B44-BC7C-D8C9DE40C3B5}"/>
              </a:ext>
            </a:extLst>
          </p:cNvPr>
          <p:cNvSpPr/>
          <p:nvPr/>
        </p:nvSpPr>
        <p:spPr>
          <a:xfrm>
            <a:off x="17279055" y="6031904"/>
            <a:ext cx="11653284" cy="162904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i="1">
                <a:solidFill>
                  <a:schemeClr val="bg1"/>
                </a:solidFill>
              </a:rPr>
              <a:t>Architecture</a:t>
            </a:r>
          </a:p>
        </p:txBody>
      </p:sp>
      <p:sp>
        <p:nvSpPr>
          <p:cNvPr id="65" name="Rectangle 64">
            <a:extLst>
              <a:ext uri="{FF2B5EF4-FFF2-40B4-BE49-F238E27FC236}">
                <a16:creationId xmlns:a16="http://schemas.microsoft.com/office/drawing/2014/main" id="{5707CCDA-1D9F-2649-BD95-B27AC3F985B6}"/>
              </a:ext>
            </a:extLst>
          </p:cNvPr>
          <p:cNvSpPr/>
          <p:nvPr/>
        </p:nvSpPr>
        <p:spPr>
          <a:xfrm>
            <a:off x="30807628" y="6031904"/>
            <a:ext cx="11653284" cy="162904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i="1">
                <a:solidFill>
                  <a:schemeClr val="bg1"/>
                </a:solidFill>
              </a:rPr>
              <a:t>Machine Learning</a:t>
            </a:r>
          </a:p>
        </p:txBody>
      </p:sp>
      <p:sp>
        <p:nvSpPr>
          <p:cNvPr id="66" name="Rectangle 65">
            <a:extLst>
              <a:ext uri="{FF2B5EF4-FFF2-40B4-BE49-F238E27FC236}">
                <a16:creationId xmlns:a16="http://schemas.microsoft.com/office/drawing/2014/main" id="{DF3C8F78-7B2C-F847-913C-0BC781B92598}"/>
              </a:ext>
            </a:extLst>
          </p:cNvPr>
          <p:cNvSpPr/>
          <p:nvPr/>
        </p:nvSpPr>
        <p:spPr>
          <a:xfrm>
            <a:off x="30807628" y="13299741"/>
            <a:ext cx="11653284" cy="162904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i="1">
                <a:solidFill>
                  <a:schemeClr val="bg1"/>
                </a:solidFill>
              </a:rPr>
              <a:t>Results</a:t>
            </a:r>
          </a:p>
        </p:txBody>
      </p:sp>
      <p:sp>
        <p:nvSpPr>
          <p:cNvPr id="67" name="Rectangle 66">
            <a:extLst>
              <a:ext uri="{FF2B5EF4-FFF2-40B4-BE49-F238E27FC236}">
                <a16:creationId xmlns:a16="http://schemas.microsoft.com/office/drawing/2014/main" id="{C47A2EBA-071F-6C4C-8432-C9B6A3E857CB}"/>
              </a:ext>
            </a:extLst>
          </p:cNvPr>
          <p:cNvSpPr/>
          <p:nvPr/>
        </p:nvSpPr>
        <p:spPr>
          <a:xfrm>
            <a:off x="17278071" y="26288556"/>
            <a:ext cx="11653284" cy="162904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i="1">
                <a:solidFill>
                  <a:schemeClr val="bg1"/>
                </a:solidFill>
              </a:rPr>
              <a:t>Challenges</a:t>
            </a:r>
          </a:p>
        </p:txBody>
      </p:sp>
      <p:sp>
        <p:nvSpPr>
          <p:cNvPr id="70" name="Rectangle 69">
            <a:extLst>
              <a:ext uri="{FF2B5EF4-FFF2-40B4-BE49-F238E27FC236}">
                <a16:creationId xmlns:a16="http://schemas.microsoft.com/office/drawing/2014/main" id="{A9717AF9-42DE-3846-A1A5-D71731D245FC}"/>
              </a:ext>
            </a:extLst>
          </p:cNvPr>
          <p:cNvSpPr/>
          <p:nvPr/>
        </p:nvSpPr>
        <p:spPr>
          <a:xfrm>
            <a:off x="3834030" y="13891248"/>
            <a:ext cx="11653284" cy="162904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i="1">
                <a:solidFill>
                  <a:schemeClr val="bg1"/>
                </a:solidFill>
              </a:rPr>
              <a:t>Data Generation</a:t>
            </a:r>
          </a:p>
        </p:txBody>
      </p:sp>
      <p:pic>
        <p:nvPicPr>
          <p:cNvPr id="81" name="Picture 80" descr="Table&#10;&#10;Description automatically generated">
            <a:extLst>
              <a:ext uri="{FF2B5EF4-FFF2-40B4-BE49-F238E27FC236}">
                <a16:creationId xmlns:a16="http://schemas.microsoft.com/office/drawing/2014/main" id="{D3E01EB3-E528-134A-B7BC-8650D7624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37" y="20281383"/>
            <a:ext cx="12524686" cy="9918617"/>
          </a:xfrm>
          <a:prstGeom prst="rect">
            <a:avLst/>
          </a:prstGeom>
        </p:spPr>
      </p:pic>
      <p:sp>
        <p:nvSpPr>
          <p:cNvPr id="3" name="TextBox 2">
            <a:extLst>
              <a:ext uri="{FF2B5EF4-FFF2-40B4-BE49-F238E27FC236}">
                <a16:creationId xmlns:a16="http://schemas.microsoft.com/office/drawing/2014/main" id="{6E7FE2BB-89D0-6F40-A9D2-188BEF293D10}"/>
              </a:ext>
            </a:extLst>
          </p:cNvPr>
          <p:cNvSpPr txBox="1"/>
          <p:nvPr/>
        </p:nvSpPr>
        <p:spPr>
          <a:xfrm>
            <a:off x="4478483" y="30494337"/>
            <a:ext cx="10513702" cy="769441"/>
          </a:xfrm>
          <a:prstGeom prst="rect">
            <a:avLst/>
          </a:prstGeom>
          <a:noFill/>
        </p:spPr>
        <p:txBody>
          <a:bodyPr wrap="square" rtlCol="0">
            <a:spAutoFit/>
          </a:bodyPr>
          <a:lstStyle/>
          <a:p>
            <a:r>
              <a:rPr lang="en-US" sz="4400" i="1">
                <a:latin typeface="Microsoft Sans Serif" panose="020B0604020202020204" pitchFamily="34" charset="0"/>
                <a:cs typeface="Microsoft Sans Serif" panose="020B0604020202020204" pitchFamily="34" charset="0"/>
              </a:rPr>
              <a:t>Figure 1:  Data Generation Visualization</a:t>
            </a:r>
          </a:p>
        </p:txBody>
      </p:sp>
      <p:sp>
        <p:nvSpPr>
          <p:cNvPr id="2" name="TextBox 1">
            <a:extLst>
              <a:ext uri="{FF2B5EF4-FFF2-40B4-BE49-F238E27FC236}">
                <a16:creationId xmlns:a16="http://schemas.microsoft.com/office/drawing/2014/main" id="{53C9A4B1-C9B2-CF47-B3B2-9A4468BF6DC2}"/>
              </a:ext>
            </a:extLst>
          </p:cNvPr>
          <p:cNvSpPr txBox="1"/>
          <p:nvPr/>
        </p:nvSpPr>
        <p:spPr>
          <a:xfrm>
            <a:off x="3834030" y="7790541"/>
            <a:ext cx="11653284" cy="6186309"/>
          </a:xfrm>
          <a:prstGeom prst="rect">
            <a:avLst/>
          </a:prstGeom>
          <a:noFill/>
        </p:spPr>
        <p:txBody>
          <a:bodyPr wrap="square" rtlCol="0">
            <a:spAutoFit/>
          </a:bodyPr>
          <a:lstStyle/>
          <a:p>
            <a:pPr algn="just"/>
            <a:r>
              <a:rPr lang="en-US" sz="4400">
                <a:latin typeface="Microsoft Sans Serif" panose="020B0604020202020204" pitchFamily="34" charset="0"/>
                <a:cs typeface="Microsoft Sans Serif" panose="020B0604020202020204" pitchFamily="34" charset="0"/>
              </a:rPr>
              <a:t>The objective of Predictive Planning, Ordering and Monitoring is to design and implement a program that assists Walmart associates when ordering store supplies. To achieve this goal, we used machine learning (ML) to forecast what items are needed and in what quantity. Overall, this will increase efficiency, minimize human error, and avoid additional costs. </a:t>
            </a:r>
          </a:p>
        </p:txBody>
      </p:sp>
      <p:sp>
        <p:nvSpPr>
          <p:cNvPr id="29" name="TextBox 28">
            <a:extLst>
              <a:ext uri="{FF2B5EF4-FFF2-40B4-BE49-F238E27FC236}">
                <a16:creationId xmlns:a16="http://schemas.microsoft.com/office/drawing/2014/main" id="{64298E60-3526-3647-82A1-A99BAFE03AB3}"/>
              </a:ext>
            </a:extLst>
          </p:cNvPr>
          <p:cNvSpPr txBox="1"/>
          <p:nvPr/>
        </p:nvSpPr>
        <p:spPr>
          <a:xfrm>
            <a:off x="3834030" y="15648794"/>
            <a:ext cx="11653284" cy="4154984"/>
          </a:xfrm>
          <a:prstGeom prst="rect">
            <a:avLst/>
          </a:prstGeom>
          <a:noFill/>
        </p:spPr>
        <p:txBody>
          <a:bodyPr wrap="square" rtlCol="0">
            <a:spAutoFit/>
          </a:bodyPr>
          <a:lstStyle/>
          <a:p>
            <a:pPr algn="just"/>
            <a:r>
              <a:rPr lang="en-US" sz="4400">
                <a:latin typeface="Microsoft Sans Serif" panose="020B0604020202020204" pitchFamily="34" charset="0"/>
                <a:cs typeface="Microsoft Sans Serif" panose="020B0604020202020204" pitchFamily="34" charset="0"/>
              </a:rPr>
              <a:t>The data generation tool was designed to account for many variables that may affect the quantity of any item that needs replenishment. The tool accounts for weekend/weekday traffic, holidays, and the weather. For training, five years of weather data was collected.</a:t>
            </a:r>
          </a:p>
        </p:txBody>
      </p:sp>
      <p:sp>
        <p:nvSpPr>
          <p:cNvPr id="30" name="TextBox 29">
            <a:extLst>
              <a:ext uri="{FF2B5EF4-FFF2-40B4-BE49-F238E27FC236}">
                <a16:creationId xmlns:a16="http://schemas.microsoft.com/office/drawing/2014/main" id="{7564D267-5D62-C847-95A2-C8713AB52D76}"/>
              </a:ext>
            </a:extLst>
          </p:cNvPr>
          <p:cNvSpPr txBox="1"/>
          <p:nvPr/>
        </p:nvSpPr>
        <p:spPr>
          <a:xfrm>
            <a:off x="17278071" y="17049289"/>
            <a:ext cx="11653284" cy="4154984"/>
          </a:xfrm>
          <a:prstGeom prst="rect">
            <a:avLst/>
          </a:prstGeom>
          <a:noFill/>
        </p:spPr>
        <p:txBody>
          <a:bodyPr wrap="square" rtlCol="0">
            <a:spAutoFit/>
          </a:bodyPr>
          <a:lstStyle/>
          <a:p>
            <a:pPr algn="just"/>
            <a:r>
              <a:rPr lang="en-US" sz="4400" dirty="0">
                <a:latin typeface="Microsoft Sans Serif" panose="020B0604020202020204" pitchFamily="34" charset="0"/>
                <a:cs typeface="Microsoft Sans Serif" panose="020B0604020202020204" pitchFamily="34" charset="0"/>
              </a:rPr>
              <a:t>The front-end user-interface will be used to prompt for the input and display the output of the data generation tool. Using Django Software to develop our clean design, the user-interface will also be utilized to display the output for the ML process. </a:t>
            </a:r>
          </a:p>
        </p:txBody>
      </p:sp>
      <p:sp>
        <p:nvSpPr>
          <p:cNvPr id="32" name="TextBox 31">
            <a:extLst>
              <a:ext uri="{FF2B5EF4-FFF2-40B4-BE49-F238E27FC236}">
                <a16:creationId xmlns:a16="http://schemas.microsoft.com/office/drawing/2014/main" id="{E493F908-7034-5B41-99B5-D8B1968B0FAA}"/>
              </a:ext>
            </a:extLst>
          </p:cNvPr>
          <p:cNvSpPr txBox="1"/>
          <p:nvPr/>
        </p:nvSpPr>
        <p:spPr>
          <a:xfrm>
            <a:off x="30807628" y="7790541"/>
            <a:ext cx="11653284" cy="5509200"/>
          </a:xfrm>
          <a:prstGeom prst="rect">
            <a:avLst/>
          </a:prstGeom>
          <a:noFill/>
        </p:spPr>
        <p:txBody>
          <a:bodyPr wrap="square" lIns="91440" tIns="45720" rIns="91440" bIns="45720" rtlCol="0" anchor="t">
            <a:spAutoFit/>
          </a:bodyPr>
          <a:lstStyle/>
          <a:p>
            <a:pPr algn="just"/>
            <a:r>
              <a:rPr lang="en-US" sz="4400" dirty="0">
                <a:latin typeface="Microsoft Sans Serif"/>
                <a:ea typeface="Microsoft Sans Serif"/>
                <a:cs typeface="Microsoft Sans Serif"/>
              </a:rPr>
              <a:t>The data generated with our generation tool is used as the basis for our predictive ordering implementation. Using Python along with the TensorFlow 2 library and Keras framework, we built and trained three predictive learning models, all with benefits and drawbacks, to predict the quantity needed given isolated item data. </a:t>
            </a:r>
            <a:endParaRPr lang="en-US" sz="4400" dirty="0">
              <a:latin typeface="Microsoft Sans Serif" panose="020B0604020202020204" pitchFamily="34" charset="0"/>
              <a:cs typeface="Microsoft Sans Serif" panose="020B0604020202020204" pitchFamily="34" charset="0"/>
            </a:endParaRPr>
          </a:p>
        </p:txBody>
      </p:sp>
      <p:sp>
        <p:nvSpPr>
          <p:cNvPr id="35" name="TextBox 34">
            <a:extLst>
              <a:ext uri="{FF2B5EF4-FFF2-40B4-BE49-F238E27FC236}">
                <a16:creationId xmlns:a16="http://schemas.microsoft.com/office/drawing/2014/main" id="{1ECDEBAB-5C71-ED44-983E-52FE72D43C03}"/>
              </a:ext>
            </a:extLst>
          </p:cNvPr>
          <p:cNvSpPr txBox="1"/>
          <p:nvPr/>
        </p:nvSpPr>
        <p:spPr>
          <a:xfrm>
            <a:off x="17278071" y="28030175"/>
            <a:ext cx="11653284" cy="4339650"/>
          </a:xfrm>
          <a:prstGeom prst="rect">
            <a:avLst/>
          </a:prstGeom>
          <a:noFill/>
        </p:spPr>
        <p:txBody>
          <a:bodyPr wrap="square" rtlCol="0">
            <a:spAutoFit/>
          </a:bodyPr>
          <a:lstStyle/>
          <a:p>
            <a:pPr algn="just"/>
            <a:r>
              <a:rPr lang="en-US" sz="4400">
                <a:latin typeface="Microsoft Sans Serif" panose="020B0604020202020204" pitchFamily="34" charset="0"/>
                <a:cs typeface="Microsoft Sans Serif" panose="020B0604020202020204" pitchFamily="34" charset="0"/>
              </a:rPr>
              <a:t>The Walmart provided us with data from their test system, but it was necessary to create our own dummy data to supplement. Due to this, the focus of our project shifted to data generation followed by machine learning assisted predictive ordering</a:t>
            </a:r>
            <a:r>
              <a:rPr lang="en-US" sz="4600">
                <a:latin typeface="Microsoft Sans Serif" panose="020B0604020202020204" pitchFamily="34" charset="0"/>
                <a:cs typeface="Microsoft Sans Serif" panose="020B0604020202020204" pitchFamily="34" charset="0"/>
              </a:rPr>
              <a:t>.</a:t>
            </a:r>
          </a:p>
        </p:txBody>
      </p:sp>
      <p:sp>
        <p:nvSpPr>
          <p:cNvPr id="36" name="TextBox 35">
            <a:extLst>
              <a:ext uri="{FF2B5EF4-FFF2-40B4-BE49-F238E27FC236}">
                <a16:creationId xmlns:a16="http://schemas.microsoft.com/office/drawing/2014/main" id="{3EC8226F-2DF1-F543-B269-7D222132E4DB}"/>
              </a:ext>
            </a:extLst>
          </p:cNvPr>
          <p:cNvSpPr txBox="1"/>
          <p:nvPr/>
        </p:nvSpPr>
        <p:spPr>
          <a:xfrm>
            <a:off x="17278071" y="22698107"/>
            <a:ext cx="11653284" cy="3477875"/>
          </a:xfrm>
          <a:prstGeom prst="rect">
            <a:avLst/>
          </a:prstGeom>
          <a:noFill/>
        </p:spPr>
        <p:txBody>
          <a:bodyPr wrap="square" rtlCol="0">
            <a:spAutoFit/>
          </a:bodyPr>
          <a:lstStyle/>
          <a:p>
            <a:pPr algn="just"/>
            <a:r>
              <a:rPr lang="en-US" sz="4400">
                <a:latin typeface="Microsoft Sans Serif" panose="020B0604020202020204" pitchFamily="34" charset="0"/>
                <a:cs typeface="Microsoft Sans Serif" panose="020B0604020202020204" pitchFamily="34" charset="0"/>
              </a:rPr>
              <a:t>The back-end development focuses on how our website functions. It lays the foundational code that will enable the website to process the actions of the user on the front-end and deliver the correct information in return.</a:t>
            </a:r>
          </a:p>
        </p:txBody>
      </p:sp>
      <p:pic>
        <p:nvPicPr>
          <p:cNvPr id="9" name="Picture 9" descr="Chart, line chart, histogram&#10;&#10;Description automatically generated">
            <a:extLst>
              <a:ext uri="{FF2B5EF4-FFF2-40B4-BE49-F238E27FC236}">
                <a16:creationId xmlns:a16="http://schemas.microsoft.com/office/drawing/2014/main" id="{882BC5F7-5F8B-41F4-27C4-60381778C93B}"/>
              </a:ext>
            </a:extLst>
          </p:cNvPr>
          <p:cNvPicPr>
            <a:picLocks noChangeAspect="1"/>
          </p:cNvPicPr>
          <p:nvPr/>
        </p:nvPicPr>
        <p:blipFill>
          <a:blip r:embed="rId5"/>
          <a:stretch>
            <a:fillRect/>
          </a:stretch>
        </p:blipFill>
        <p:spPr>
          <a:xfrm>
            <a:off x="32392767" y="26302254"/>
            <a:ext cx="8483006" cy="5728288"/>
          </a:xfrm>
          <a:prstGeom prst="rect">
            <a:avLst/>
          </a:prstGeom>
        </p:spPr>
      </p:pic>
      <p:sp>
        <p:nvSpPr>
          <p:cNvPr id="41" name="TextBox 40">
            <a:extLst>
              <a:ext uri="{FF2B5EF4-FFF2-40B4-BE49-F238E27FC236}">
                <a16:creationId xmlns:a16="http://schemas.microsoft.com/office/drawing/2014/main" id="{6962002E-991E-5F46-A32E-DACCC460537A}"/>
              </a:ext>
            </a:extLst>
          </p:cNvPr>
          <p:cNvSpPr txBox="1"/>
          <p:nvPr/>
        </p:nvSpPr>
        <p:spPr>
          <a:xfrm>
            <a:off x="30807628" y="15153630"/>
            <a:ext cx="11653284" cy="10926068"/>
          </a:xfrm>
          <a:prstGeom prst="rect">
            <a:avLst/>
          </a:prstGeom>
          <a:noFill/>
        </p:spPr>
        <p:txBody>
          <a:bodyPr wrap="square" rtlCol="0">
            <a:spAutoFit/>
          </a:bodyPr>
          <a:lstStyle/>
          <a:p>
            <a:pPr algn="just"/>
            <a:r>
              <a:rPr lang="en-US" sz="4400" dirty="0">
                <a:latin typeface="Microsoft Sans Serif" panose="020B0604020202020204" pitchFamily="34" charset="0"/>
                <a:ea typeface="Microsoft Sans Serif"/>
                <a:cs typeface="Microsoft Sans Serif" panose="020B0604020202020204" pitchFamily="34" charset="0"/>
              </a:rPr>
              <a:t>While the 2</a:t>
            </a:r>
            <a:r>
              <a:rPr lang="en-US" sz="4400" baseline="30000" dirty="0">
                <a:latin typeface="Microsoft Sans Serif" panose="020B0604020202020204" pitchFamily="34" charset="0"/>
                <a:ea typeface="Microsoft Sans Serif"/>
                <a:cs typeface="Microsoft Sans Serif" panose="020B0604020202020204" pitchFamily="34" charset="0"/>
              </a:rPr>
              <a:t>nd</a:t>
            </a:r>
            <a:r>
              <a:rPr lang="en-US" sz="4400" dirty="0">
                <a:latin typeface="Microsoft Sans Serif" panose="020B0604020202020204" pitchFamily="34" charset="0"/>
                <a:ea typeface="Microsoft Sans Serif"/>
                <a:cs typeface="Microsoft Sans Serif" panose="020B0604020202020204" pitchFamily="34" charset="0"/>
              </a:rPr>
              <a:t> model had the least complexity, and therefore ran the fastest of the three, the 3</a:t>
            </a:r>
            <a:r>
              <a:rPr lang="en-US" sz="4400" baseline="30000" dirty="0">
                <a:latin typeface="Microsoft Sans Serif" panose="020B0604020202020204" pitchFamily="34" charset="0"/>
                <a:ea typeface="Microsoft Sans Serif"/>
                <a:cs typeface="Microsoft Sans Serif" panose="020B0604020202020204" pitchFamily="34" charset="0"/>
              </a:rPr>
              <a:t>rd </a:t>
            </a:r>
            <a:r>
              <a:rPr lang="en-US" sz="4400" dirty="0">
                <a:latin typeface="Microsoft Sans Serif" panose="020B0604020202020204" pitchFamily="34" charset="0"/>
                <a:ea typeface="Microsoft Sans Serif"/>
                <a:cs typeface="Microsoft Sans Serif" panose="020B0604020202020204" pitchFamily="34" charset="0"/>
              </a:rPr>
              <a:t>model was the most efficient with a compromise between the complexities of models 1 and 2. The 3</a:t>
            </a:r>
            <a:r>
              <a:rPr lang="en-US" sz="4400" baseline="30000" dirty="0">
                <a:latin typeface="Microsoft Sans Serif" panose="020B0604020202020204" pitchFamily="34" charset="0"/>
                <a:ea typeface="Microsoft Sans Serif"/>
                <a:cs typeface="Microsoft Sans Serif" panose="020B0604020202020204" pitchFamily="34" charset="0"/>
              </a:rPr>
              <a:t>rd</a:t>
            </a:r>
            <a:r>
              <a:rPr lang="en-US" sz="4400" dirty="0">
                <a:latin typeface="Microsoft Sans Serif" panose="020B0604020202020204" pitchFamily="34" charset="0"/>
                <a:ea typeface="Microsoft Sans Serif"/>
                <a:cs typeface="Microsoft Sans Serif" panose="020B0604020202020204" pitchFamily="34" charset="0"/>
              </a:rPr>
              <a:t> model was a Gated Recurrent Unit model with 26,593 trainable parameters (medium complexity). At a learning rate of 0.0001 and over 1000 iterations, the model produced predictions with a 1.797 value mean squared error when compared to the actual values that were reserved for testing. The best prediction was also saved early enough in the process to suggest that the number of iterations could be reduced to save time and achieve the same result.</a:t>
            </a:r>
            <a:endParaRPr lang="en-US" sz="4400" dirty="0">
              <a:latin typeface="Microsoft Sans Serif" panose="020B0604020202020204" pitchFamily="34" charset="0"/>
              <a:cs typeface="Microsoft Sans Serif" panose="020B0604020202020204" pitchFamily="34" charset="0"/>
            </a:endParaRPr>
          </a:p>
        </p:txBody>
      </p:sp>
      <p:sp>
        <p:nvSpPr>
          <p:cNvPr id="43" name="TextBox 42">
            <a:extLst>
              <a:ext uri="{FF2B5EF4-FFF2-40B4-BE49-F238E27FC236}">
                <a16:creationId xmlns:a16="http://schemas.microsoft.com/office/drawing/2014/main" id="{C3B02117-6033-AB42-A619-226998DE85F5}"/>
              </a:ext>
            </a:extLst>
          </p:cNvPr>
          <p:cNvSpPr txBox="1"/>
          <p:nvPr/>
        </p:nvSpPr>
        <p:spPr>
          <a:xfrm>
            <a:off x="35429258" y="25421535"/>
            <a:ext cx="2410024" cy="769441"/>
          </a:xfrm>
          <a:prstGeom prst="rect">
            <a:avLst/>
          </a:prstGeom>
          <a:noFill/>
        </p:spPr>
        <p:txBody>
          <a:bodyPr wrap="square" rtlCol="0">
            <a:spAutoFit/>
          </a:bodyPr>
          <a:lstStyle/>
          <a:p>
            <a:r>
              <a:rPr lang="en-US" sz="4400" i="1">
                <a:latin typeface="Microsoft Sans Serif" panose="020B0604020202020204" pitchFamily="34" charset="0"/>
                <a:cs typeface="Microsoft Sans Serif" panose="020B0604020202020204" pitchFamily="34" charset="0"/>
              </a:rPr>
              <a:t>Figure 3</a:t>
            </a:r>
          </a:p>
        </p:txBody>
      </p:sp>
      <p:pic>
        <p:nvPicPr>
          <p:cNvPr id="18" name="Picture 17" descr="Shape&#10;&#10;Description automatically generated">
            <a:extLst>
              <a:ext uri="{FF2B5EF4-FFF2-40B4-BE49-F238E27FC236}">
                <a16:creationId xmlns:a16="http://schemas.microsoft.com/office/drawing/2014/main" id="{403C8C47-4136-3146-B8FE-731E13591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41631" y="7788525"/>
            <a:ext cx="7526164" cy="7860269"/>
          </a:xfrm>
          <a:prstGeom prst="rect">
            <a:avLst/>
          </a:prstGeom>
        </p:spPr>
      </p:pic>
      <p:sp>
        <p:nvSpPr>
          <p:cNvPr id="52" name="TextBox 51">
            <a:extLst>
              <a:ext uri="{FF2B5EF4-FFF2-40B4-BE49-F238E27FC236}">
                <a16:creationId xmlns:a16="http://schemas.microsoft.com/office/drawing/2014/main" id="{668B1562-1AA7-D047-86C5-7BC0963AD7E1}"/>
              </a:ext>
            </a:extLst>
          </p:cNvPr>
          <p:cNvSpPr txBox="1"/>
          <p:nvPr/>
        </p:nvSpPr>
        <p:spPr>
          <a:xfrm>
            <a:off x="16931607" y="11333938"/>
            <a:ext cx="2410024" cy="769441"/>
          </a:xfrm>
          <a:prstGeom prst="rect">
            <a:avLst/>
          </a:prstGeom>
          <a:noFill/>
        </p:spPr>
        <p:txBody>
          <a:bodyPr wrap="square" rtlCol="0">
            <a:spAutoFit/>
          </a:bodyPr>
          <a:lstStyle/>
          <a:p>
            <a:r>
              <a:rPr lang="en-US" sz="4400" i="1">
                <a:latin typeface="Microsoft Sans Serif" panose="020B0604020202020204" pitchFamily="34" charset="0"/>
                <a:cs typeface="Microsoft Sans Serif" panose="020B0604020202020204" pitchFamily="34" charset="0"/>
              </a:rPr>
              <a:t>Figure 2</a:t>
            </a:r>
          </a:p>
        </p:txBody>
      </p:sp>
    </p:spTree>
    <p:extLst>
      <p:ext uri="{BB962C8B-B14F-4D97-AF65-F5344CB8AC3E}">
        <p14:creationId xmlns:p14="http://schemas.microsoft.com/office/powerpoint/2010/main" val="9281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10120f07-11f6-4e87-8652-f33479e01c0f" xsi:nil="true"/>
    <Invited_Teachers xmlns="10120f07-11f6-4e87-8652-f33479e01c0f" xsi:nil="true"/>
    <Invited_Students xmlns="10120f07-11f6-4e87-8652-f33479e01c0f" xsi:nil="true"/>
    <Math_Settings xmlns="10120f07-11f6-4e87-8652-f33479e01c0f" xsi:nil="true"/>
    <Has_Teacher_Only_SectionGroup xmlns="10120f07-11f6-4e87-8652-f33479e01c0f" xsi:nil="true"/>
    <LMS_Mappings xmlns="10120f07-11f6-4e87-8652-f33479e01c0f" xsi:nil="true"/>
    <Teams_Channel_Section_Location xmlns="10120f07-11f6-4e87-8652-f33479e01c0f" xsi:nil="true"/>
    <Templates xmlns="10120f07-11f6-4e87-8652-f33479e01c0f" xsi:nil="true"/>
    <Teachers xmlns="10120f07-11f6-4e87-8652-f33479e01c0f">
      <UserInfo>
        <DisplayName/>
        <AccountId xsi:nil="true"/>
        <AccountType/>
      </UserInfo>
    </Teachers>
    <CultureName xmlns="10120f07-11f6-4e87-8652-f33479e01c0f" xsi:nil="true"/>
    <Owner xmlns="10120f07-11f6-4e87-8652-f33479e01c0f">
      <UserInfo>
        <DisplayName/>
        <AccountId xsi:nil="true"/>
        <AccountType/>
      </UserInfo>
    </Owner>
    <TeamsChannelId xmlns="10120f07-11f6-4e87-8652-f33479e01c0f" xsi:nil="true"/>
    <NotebookType xmlns="10120f07-11f6-4e87-8652-f33479e01c0f" xsi:nil="true"/>
    <FolderType xmlns="10120f07-11f6-4e87-8652-f33479e01c0f" xsi:nil="true"/>
    <Students xmlns="10120f07-11f6-4e87-8652-f33479e01c0f">
      <UserInfo>
        <DisplayName/>
        <AccountId xsi:nil="true"/>
        <AccountType/>
      </UserInfo>
    </Students>
    <Student_Groups xmlns="10120f07-11f6-4e87-8652-f33479e01c0f">
      <UserInfo>
        <DisplayName/>
        <AccountId xsi:nil="true"/>
        <AccountType/>
      </UserInfo>
    </Student_Groups>
    <Distribution_Groups xmlns="10120f07-11f6-4e87-8652-f33479e01c0f" xsi:nil="true"/>
    <IsNotebookLocked xmlns="10120f07-11f6-4e87-8652-f33479e01c0f" xsi:nil="true"/>
    <DefaultSectionNames xmlns="10120f07-11f6-4e87-8652-f33479e01c0f" xsi:nil="true"/>
    <Is_Collaboration_Space_Locked xmlns="10120f07-11f6-4e87-8652-f33479e01c0f" xsi:nil="true"/>
    <Self_Registration_Enabled xmlns="10120f07-11f6-4e87-8652-f33479e01c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114D05FD85F9488D46F04D486AA1F0" ma:contentTypeVersion="35" ma:contentTypeDescription="Create a new document." ma:contentTypeScope="" ma:versionID="4a15037212c8e5948465b22a6bfb87b1">
  <xsd:schema xmlns:xsd="http://www.w3.org/2001/XMLSchema" xmlns:xs="http://www.w3.org/2001/XMLSchema" xmlns:p="http://schemas.microsoft.com/office/2006/metadata/properties" xmlns:ns3="10120f07-11f6-4e87-8652-f33479e01c0f" xmlns:ns4="a0800b3b-0de3-4ddd-9e55-f83e0e70e798" targetNamespace="http://schemas.microsoft.com/office/2006/metadata/properties" ma:root="true" ma:fieldsID="7ac1684934f4c058678735a557a29043" ns3:_="" ns4:_="">
    <xsd:import namespace="10120f07-11f6-4e87-8652-f33479e01c0f"/>
    <xsd:import namespace="a0800b3b-0de3-4ddd-9e55-f83e0e70e798"/>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20f07-11f6-4e87-8652-f33479e01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Teams_Channel_Section_Location" ma:index="42"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00b3b-0de3-4ddd-9e55-f83e0e70e798"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element name="SharingHintHash" ma:index="3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45162-004A-4D77-A66B-7BDE655937A7}">
  <ds:schemaRefs>
    <ds:schemaRef ds:uri="http://schemas.microsoft.com/sharepoint/v3/contenttype/forms"/>
  </ds:schemaRefs>
</ds:datastoreItem>
</file>

<file path=customXml/itemProps2.xml><?xml version="1.0" encoding="utf-8"?>
<ds:datastoreItem xmlns:ds="http://schemas.openxmlformats.org/officeDocument/2006/customXml" ds:itemID="{677AE6D3-5317-4D09-93D1-382C0A6611C0}">
  <ds:schemaRefs>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a0800b3b-0de3-4ddd-9e55-f83e0e70e798"/>
    <ds:schemaRef ds:uri="10120f07-11f6-4e87-8652-f33479e01c0f"/>
    <ds:schemaRef ds:uri="http://schemas.microsoft.com/office/2006/metadata/properties"/>
  </ds:schemaRefs>
</ds:datastoreItem>
</file>

<file path=customXml/itemProps3.xml><?xml version="1.0" encoding="utf-8"?>
<ds:datastoreItem xmlns:ds="http://schemas.openxmlformats.org/officeDocument/2006/customXml" ds:itemID="{26CE48AC-E763-497A-8FC5-A7F8178A2E5C}">
  <ds:schemaRefs>
    <ds:schemaRef ds:uri="10120f07-11f6-4e87-8652-f33479e01c0f"/>
    <ds:schemaRef ds:uri="a0800b3b-0de3-4ddd-9e55-f83e0e70e7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184</TotalTime>
  <Words>449</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Bogle</vt:lpstr>
      <vt:lpstr>Calibri</vt:lpstr>
      <vt:lpstr>Calibri Light</vt:lpstr>
      <vt:lpstr>Microsoft Sans 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 Saunders</dc:creator>
  <cp:lastModifiedBy>Margaret Turner</cp:lastModifiedBy>
  <cp:revision>2</cp:revision>
  <dcterms:created xsi:type="dcterms:W3CDTF">2017-04-13T17:41:14Z</dcterms:created>
  <dcterms:modified xsi:type="dcterms:W3CDTF">2022-04-20T00:02:19Z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0x0101004B114D05FD85F9488D46F04D486AA1F0</vt:lpwstr>
  </property>
</Properties>
</file>