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3291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2235"/>
    <a:srgbClr val="8531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20" d="100"/>
          <a:sy n="20" d="100"/>
        </p:scale>
        <p:origin x="342" y="10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8722FB-FA91-4C56-BF7B-08F548304E33}"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204542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8722FB-FA91-4C56-BF7B-08F548304E33}"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60451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8722FB-FA91-4C56-BF7B-08F548304E33}"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39100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8722FB-FA91-4C56-BF7B-08F548304E33}"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136013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8722FB-FA91-4C56-BF7B-08F548304E33}"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232867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8722FB-FA91-4C56-BF7B-08F548304E33}"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1832398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8722FB-FA91-4C56-BF7B-08F548304E33}" type="datetimeFigureOut">
              <a:rPr lang="en-US" smtClean="0"/>
              <a:t>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162734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8722FB-FA91-4C56-BF7B-08F548304E33}" type="datetimeFigureOut">
              <a:rPr lang="en-US" smtClean="0"/>
              <a:t>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232299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722FB-FA91-4C56-BF7B-08F548304E33}" type="datetimeFigureOut">
              <a:rPr lang="en-US" smtClean="0"/>
              <a:t>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212200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D8722FB-FA91-4C56-BF7B-08F548304E33}"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1465321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D8722FB-FA91-4C56-BF7B-08F548304E33}"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FE81-9620-46F9-A978-5879F600451B}" type="slidenum">
              <a:rPr lang="en-US" smtClean="0"/>
              <a:t>‹#›</a:t>
            </a:fld>
            <a:endParaRPr lang="en-US"/>
          </a:p>
        </p:txBody>
      </p:sp>
    </p:spTree>
    <p:extLst>
      <p:ext uri="{BB962C8B-B14F-4D97-AF65-F5344CB8AC3E}">
        <p14:creationId xmlns:p14="http://schemas.microsoft.com/office/powerpoint/2010/main" val="33522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D8722FB-FA91-4C56-BF7B-08F548304E33}" type="datetimeFigureOut">
              <a:rPr lang="en-US" smtClean="0"/>
              <a:t>3/29/2022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1B7FE81-9620-46F9-A978-5879F600451B}" type="slidenum">
              <a:rPr lang="en-US" smtClean="0"/>
              <a:t>‹#›</a:t>
            </a:fld>
            <a:endParaRPr lang="en-US"/>
          </a:p>
        </p:txBody>
      </p:sp>
    </p:spTree>
    <p:extLst>
      <p:ext uri="{BB962C8B-B14F-4D97-AF65-F5344CB8AC3E}">
        <p14:creationId xmlns:p14="http://schemas.microsoft.com/office/powerpoint/2010/main" val="7320281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src\Wang\classes\capstone2\spring2017\poster session\CSCE-si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13768" cy="3291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7A664A7-7EA6-445B-A3BD-9D07A0E44E5F}"/>
              </a:ext>
            </a:extLst>
          </p:cNvPr>
          <p:cNvSpPr txBox="1"/>
          <p:nvPr/>
        </p:nvSpPr>
        <p:spPr>
          <a:xfrm>
            <a:off x="3306724" y="452844"/>
            <a:ext cx="37587276" cy="24006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5000" b="1">
                <a:solidFill>
                  <a:srgbClr val="9D2235"/>
                </a:solidFill>
                <a:cs typeface="Calibri"/>
              </a:rPr>
              <a:t>Walmart Tech Bar Scheduler</a:t>
            </a:r>
          </a:p>
        </p:txBody>
      </p:sp>
      <p:sp>
        <p:nvSpPr>
          <p:cNvPr id="6" name="TextBox 5">
            <a:extLst>
              <a:ext uri="{FF2B5EF4-FFF2-40B4-BE49-F238E27FC236}">
                <a16:creationId xmlns:a16="http://schemas.microsoft.com/office/drawing/2014/main" id="{0A2517F2-6CF2-57FC-67E3-A5C25B75A278}"/>
              </a:ext>
            </a:extLst>
          </p:cNvPr>
          <p:cNvSpPr txBox="1"/>
          <p:nvPr/>
        </p:nvSpPr>
        <p:spPr>
          <a:xfrm>
            <a:off x="14776753" y="2633124"/>
            <a:ext cx="1431234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a:solidFill>
                  <a:srgbClr val="9D2235"/>
                </a:solidFill>
                <a:cs typeface="Calibri"/>
              </a:rPr>
              <a:t>Ben Hodges, Joe Tam, Austin Dixon, Cole Alvarado</a:t>
            </a:r>
          </a:p>
        </p:txBody>
      </p:sp>
      <p:sp>
        <p:nvSpPr>
          <p:cNvPr id="15" name="TextBox 14">
            <a:extLst>
              <a:ext uri="{FF2B5EF4-FFF2-40B4-BE49-F238E27FC236}">
                <a16:creationId xmlns:a16="http://schemas.microsoft.com/office/drawing/2014/main" id="{44C6F4BD-44CA-3CDC-F9C6-79F26A7ACE22}"/>
              </a:ext>
            </a:extLst>
          </p:cNvPr>
          <p:cNvSpPr txBox="1"/>
          <p:nvPr/>
        </p:nvSpPr>
        <p:spPr>
          <a:xfrm>
            <a:off x="2877353" y="13238540"/>
            <a:ext cx="9773613" cy="1446550"/>
          </a:xfrm>
          <a:prstGeom prst="rect">
            <a:avLst/>
          </a:prstGeom>
          <a:solidFill>
            <a:srgbClr val="9D2235"/>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800" b="1">
                <a:solidFill>
                  <a:schemeClr val="bg1"/>
                </a:solidFill>
                <a:cs typeface="Calibri"/>
              </a:rPr>
              <a:t>Introduction</a:t>
            </a:r>
          </a:p>
        </p:txBody>
      </p:sp>
      <p:sp>
        <p:nvSpPr>
          <p:cNvPr id="14" name="TextBox 13">
            <a:extLst>
              <a:ext uri="{FF2B5EF4-FFF2-40B4-BE49-F238E27FC236}">
                <a16:creationId xmlns:a16="http://schemas.microsoft.com/office/drawing/2014/main" id="{3171A151-3E3B-144B-1E5A-5979DF46FDD3}"/>
              </a:ext>
            </a:extLst>
          </p:cNvPr>
          <p:cNvSpPr txBox="1"/>
          <p:nvPr/>
        </p:nvSpPr>
        <p:spPr>
          <a:xfrm>
            <a:off x="2873403" y="14702956"/>
            <a:ext cx="9756248" cy="16435268"/>
          </a:xfrm>
          <a:prstGeom prst="rect">
            <a:avLst/>
          </a:prstGeom>
          <a:noFill/>
          <a:ln>
            <a:solidFill>
              <a:srgbClr val="9D2235"/>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a:cs typeface="Calibri"/>
              </a:rPr>
              <a:t>    </a:t>
            </a:r>
            <a:r>
              <a:rPr lang="en-US" sz="4800">
                <a:cs typeface="Calibri"/>
              </a:rPr>
              <a:t> </a:t>
            </a:r>
            <a:r>
              <a:rPr lang="en-US" sz="4800">
                <a:ea typeface="+mn-lt"/>
                <a:cs typeface="+mn-lt"/>
              </a:rPr>
              <a:t>Walmart’s currently designed IT portal named “MyTech” is great for solving technology issues small enough to be done through instructions online. However, there are times when issues arise that are so complicated that an expert in the field must inspect the hardware physically. To solve this problem Walmart has implemented “Tech Bars” in many locations at which associates can bring their hardware with issues and tech support technicians can fix those issues. </a:t>
            </a:r>
          </a:p>
          <a:p>
            <a:r>
              <a:rPr lang="en-US" sz="4800">
                <a:ea typeface="+mn-lt"/>
                <a:cs typeface="+mn-lt"/>
              </a:rPr>
              <a:t>     With the state of the pandemic changing, Walmart has begun to open these Tech Bars again, but the system used to check-in to them is flawed and in need of improvement. Due to this, our team was tasked with creating a web application to improve the check-in process at these Tech Bars. </a:t>
            </a:r>
          </a:p>
        </p:txBody>
      </p:sp>
      <p:sp>
        <p:nvSpPr>
          <p:cNvPr id="17" name="TextBox 16">
            <a:extLst>
              <a:ext uri="{FF2B5EF4-FFF2-40B4-BE49-F238E27FC236}">
                <a16:creationId xmlns:a16="http://schemas.microsoft.com/office/drawing/2014/main" id="{EE48360C-C18E-ABE5-1957-09AD11EC358B}"/>
              </a:ext>
            </a:extLst>
          </p:cNvPr>
          <p:cNvSpPr txBox="1"/>
          <p:nvPr/>
        </p:nvSpPr>
        <p:spPr>
          <a:xfrm>
            <a:off x="13026722" y="4221760"/>
            <a:ext cx="9773613" cy="1446550"/>
          </a:xfrm>
          <a:prstGeom prst="rect">
            <a:avLst/>
          </a:prstGeom>
          <a:solidFill>
            <a:srgbClr val="9D2235"/>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800" b="1">
                <a:solidFill>
                  <a:schemeClr val="bg1"/>
                </a:solidFill>
                <a:cs typeface="Calibri"/>
              </a:rPr>
              <a:t>Design</a:t>
            </a:r>
          </a:p>
        </p:txBody>
      </p:sp>
      <p:sp>
        <p:nvSpPr>
          <p:cNvPr id="18" name="TextBox 17">
            <a:extLst>
              <a:ext uri="{FF2B5EF4-FFF2-40B4-BE49-F238E27FC236}">
                <a16:creationId xmlns:a16="http://schemas.microsoft.com/office/drawing/2014/main" id="{0C945683-071D-6C1F-1CF7-5B9C39D54236}"/>
              </a:ext>
            </a:extLst>
          </p:cNvPr>
          <p:cNvSpPr txBox="1"/>
          <p:nvPr/>
        </p:nvSpPr>
        <p:spPr>
          <a:xfrm>
            <a:off x="23221922" y="4221760"/>
            <a:ext cx="9201119" cy="1446550"/>
          </a:xfrm>
          <a:prstGeom prst="rect">
            <a:avLst/>
          </a:prstGeom>
          <a:solidFill>
            <a:srgbClr val="9D2235"/>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800" b="1">
                <a:solidFill>
                  <a:schemeClr val="bg1"/>
                </a:solidFill>
                <a:cs typeface="Calibri"/>
              </a:rPr>
              <a:t>Impact</a:t>
            </a:r>
          </a:p>
        </p:txBody>
      </p:sp>
      <p:sp>
        <p:nvSpPr>
          <p:cNvPr id="19" name="TextBox 18">
            <a:extLst>
              <a:ext uri="{FF2B5EF4-FFF2-40B4-BE49-F238E27FC236}">
                <a16:creationId xmlns:a16="http://schemas.microsoft.com/office/drawing/2014/main" id="{DE1F8C6E-EB64-1BB3-9EED-6FC5B55CF53B}"/>
              </a:ext>
            </a:extLst>
          </p:cNvPr>
          <p:cNvSpPr txBox="1"/>
          <p:nvPr/>
        </p:nvSpPr>
        <p:spPr>
          <a:xfrm>
            <a:off x="32860030" y="4221760"/>
            <a:ext cx="10489231" cy="1446550"/>
          </a:xfrm>
          <a:prstGeom prst="rect">
            <a:avLst/>
          </a:prstGeom>
          <a:solidFill>
            <a:srgbClr val="9D2235"/>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800" b="1" dirty="0">
                <a:solidFill>
                  <a:schemeClr val="bg1"/>
                </a:solidFill>
                <a:cs typeface="Calibri"/>
              </a:rPr>
              <a:t>Results</a:t>
            </a:r>
          </a:p>
        </p:txBody>
      </p:sp>
      <p:sp>
        <p:nvSpPr>
          <p:cNvPr id="20" name="TextBox 19">
            <a:extLst>
              <a:ext uri="{FF2B5EF4-FFF2-40B4-BE49-F238E27FC236}">
                <a16:creationId xmlns:a16="http://schemas.microsoft.com/office/drawing/2014/main" id="{E6436BFF-2656-E946-1CFA-B910C9B27496}"/>
              </a:ext>
            </a:extLst>
          </p:cNvPr>
          <p:cNvSpPr txBox="1"/>
          <p:nvPr/>
        </p:nvSpPr>
        <p:spPr>
          <a:xfrm>
            <a:off x="13022773" y="5686177"/>
            <a:ext cx="9803956" cy="25483899"/>
          </a:xfrm>
          <a:prstGeom prst="rect">
            <a:avLst/>
          </a:prstGeom>
          <a:noFill/>
          <a:ln>
            <a:solidFill>
              <a:srgbClr val="9D2235"/>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000" u="sng" dirty="0">
                <a:cs typeface="Calibri"/>
              </a:rPr>
              <a:t>Overview</a:t>
            </a:r>
          </a:p>
          <a:p>
            <a:r>
              <a:rPr lang="en-US" sz="5000" dirty="0">
                <a:cs typeface="Calibri"/>
              </a:rPr>
              <a:t>     Our application was built using Ruby-on-Rails. For our database we used PostgreSQL. Our application is currently being hosted on Heroku. </a:t>
            </a:r>
            <a:endParaRPr lang="en-US" sz="5000" u="sng" dirty="0">
              <a:cs typeface="Calibri"/>
            </a:endParaRPr>
          </a:p>
          <a:p>
            <a:r>
              <a:rPr lang="en-US" sz="5000" u="sng" dirty="0">
                <a:cs typeface="Calibri"/>
              </a:rPr>
              <a:t>Database</a:t>
            </a:r>
            <a:endParaRPr lang="en-US" sz="5000" dirty="0">
              <a:cs typeface="Calibri"/>
            </a:endParaRPr>
          </a:p>
          <a:p>
            <a:r>
              <a:rPr lang="en-US" sz="5000" dirty="0">
                <a:ea typeface="+mn-lt"/>
                <a:cs typeface="+mn-lt"/>
              </a:rPr>
              <a:t>     Our database consists of 4 different tables. These tables are Users, Bars, Lines, and Tickets. Users holds User data. Bars holds information about each Tech Bar. Lines holds information about the users in line at each Bar, and Tickets holds users that have been helped by a Technician. </a:t>
            </a:r>
          </a:p>
          <a:p>
            <a:r>
              <a:rPr lang="en-US" sz="5000" u="sng" dirty="0">
                <a:cs typeface="Calibri"/>
              </a:rPr>
              <a:t>Controllers</a:t>
            </a:r>
          </a:p>
          <a:p>
            <a:r>
              <a:rPr lang="en-US" sz="5000" dirty="0">
                <a:cs typeface="Calibri"/>
              </a:rPr>
              <a:t>     Controllers are used in our structure to pass data from our database into our views and allow the database to change based on interactions in the application. These controllers are written in Ruby. </a:t>
            </a:r>
          </a:p>
          <a:p>
            <a:r>
              <a:rPr lang="en-US" sz="5000" u="sng" dirty="0">
                <a:cs typeface="Calibri"/>
              </a:rPr>
              <a:t>Interface</a:t>
            </a:r>
          </a:p>
          <a:p>
            <a:r>
              <a:rPr lang="en-US" sz="5000" dirty="0">
                <a:cs typeface="Calibri"/>
              </a:rPr>
              <a:t>     Our homepage is the login screen. The login screen allows users to login. If they are an associate they are taken to the list of bars in their area and allowed to queue into them after entering their information. If they are a technician, they are taken to the page for the bar they work at in which they can open and close tickets for associates in line. </a:t>
            </a:r>
          </a:p>
        </p:txBody>
      </p:sp>
      <p:sp>
        <p:nvSpPr>
          <p:cNvPr id="21" name="TextBox 20">
            <a:extLst>
              <a:ext uri="{FF2B5EF4-FFF2-40B4-BE49-F238E27FC236}">
                <a16:creationId xmlns:a16="http://schemas.microsoft.com/office/drawing/2014/main" id="{F835C9C5-D388-DA7F-0CB8-66D4F207D953}"/>
              </a:ext>
            </a:extLst>
          </p:cNvPr>
          <p:cNvSpPr txBox="1"/>
          <p:nvPr/>
        </p:nvSpPr>
        <p:spPr>
          <a:xfrm>
            <a:off x="23221076" y="5686177"/>
            <a:ext cx="9231462" cy="12098701"/>
          </a:xfrm>
          <a:prstGeom prst="rect">
            <a:avLst/>
          </a:prstGeom>
          <a:noFill/>
          <a:ln>
            <a:solidFill>
              <a:srgbClr val="9D2235"/>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a:ea typeface="+mn-lt"/>
                <a:cs typeface="+mn-lt"/>
              </a:rPr>
              <a:t>     </a:t>
            </a:r>
            <a:r>
              <a:rPr lang="en-US" sz="4800">
                <a:ea typeface="+mn-lt"/>
                <a:cs typeface="+mn-lt"/>
              </a:rPr>
              <a:t>The goal of this project is to create an end-to-end Tech Bar scheduler web application for Walmart associates and tech support technicians. This application will greatly benefit both associates and technicians by allowing associates to schedule tech support appointments with IT technicians fully online and from anywhere thus saving the time of associates who will no longer need to wait in a physical line and the time of the technicians who will be prepared for every associate who arrives at their tech bar.</a:t>
            </a:r>
            <a:endParaRPr lang="en-US" sz="4800">
              <a:cs typeface="Calibri"/>
            </a:endParaRPr>
          </a:p>
        </p:txBody>
      </p:sp>
      <p:sp>
        <p:nvSpPr>
          <p:cNvPr id="22" name="TextBox 21">
            <a:extLst>
              <a:ext uri="{FF2B5EF4-FFF2-40B4-BE49-F238E27FC236}">
                <a16:creationId xmlns:a16="http://schemas.microsoft.com/office/drawing/2014/main" id="{AE77BFA5-0051-2037-9DFB-10716418CC2E}"/>
              </a:ext>
            </a:extLst>
          </p:cNvPr>
          <p:cNvSpPr txBox="1"/>
          <p:nvPr/>
        </p:nvSpPr>
        <p:spPr>
          <a:xfrm>
            <a:off x="32856081" y="5686177"/>
            <a:ext cx="10519574" cy="10618291"/>
          </a:xfrm>
          <a:prstGeom prst="rect">
            <a:avLst/>
          </a:prstGeom>
          <a:noFill/>
          <a:ln>
            <a:solidFill>
              <a:srgbClr val="9D2235"/>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5000"/>
              </a:lnSpc>
              <a:spcBef>
                <a:spcPts val="1400"/>
              </a:spcBef>
              <a:spcAft>
                <a:spcPts val="200"/>
              </a:spcAft>
            </a:pPr>
            <a:r>
              <a:rPr lang="en-US" sz="4800" dirty="0">
                <a:cs typeface="Calibri"/>
              </a:rPr>
              <a:t>     The result of our project was a working web application that fell into the specifications given to us by Walmart. The associate side </a:t>
            </a:r>
            <a:r>
              <a:rPr lang="en-US" sz="4800">
                <a:cs typeface="Calibri"/>
              </a:rPr>
              <a:t>reliably allows </a:t>
            </a:r>
            <a:r>
              <a:rPr lang="en-US" sz="4800" dirty="0">
                <a:cs typeface="Calibri"/>
              </a:rPr>
              <a:t>them to see Tech Bars that are close to them and enter in the queues of those bars. The technician side allows a large degree of freedom when manipulating their own bar while also helping associates in their queue. We also were able to implement a large range of error checking that ensures that our database and application will not be compromised by misinput by users. You can see below some of those results. </a:t>
            </a:r>
          </a:p>
        </p:txBody>
      </p:sp>
      <p:pic>
        <p:nvPicPr>
          <p:cNvPr id="16" name="Picture 10" descr="Diagram&#10;&#10;Description automatically generated">
            <a:extLst>
              <a:ext uri="{FF2B5EF4-FFF2-40B4-BE49-F238E27FC236}">
                <a16:creationId xmlns:a16="http://schemas.microsoft.com/office/drawing/2014/main" id="{EB231F20-263E-7463-9AF1-F83B90113E00}"/>
              </a:ext>
            </a:extLst>
          </p:cNvPr>
          <p:cNvPicPr>
            <a:picLocks noChangeAspect="1"/>
          </p:cNvPicPr>
          <p:nvPr/>
        </p:nvPicPr>
        <p:blipFill>
          <a:blip r:embed="rId3"/>
          <a:stretch>
            <a:fillRect/>
          </a:stretch>
        </p:blipFill>
        <p:spPr>
          <a:xfrm>
            <a:off x="23341052" y="20000945"/>
            <a:ext cx="8897507" cy="9471125"/>
          </a:xfrm>
          <a:prstGeom prst="rect">
            <a:avLst/>
          </a:prstGeom>
        </p:spPr>
      </p:pic>
      <p:pic>
        <p:nvPicPr>
          <p:cNvPr id="24" name="Picture 4" descr="Graphical user interface, application&#10;&#10;Description automatically generated">
            <a:extLst>
              <a:ext uri="{FF2B5EF4-FFF2-40B4-BE49-F238E27FC236}">
                <a16:creationId xmlns:a16="http://schemas.microsoft.com/office/drawing/2014/main" id="{88A31C31-E004-1C0D-CD34-F2A00931E2FE}"/>
              </a:ext>
            </a:extLst>
          </p:cNvPr>
          <p:cNvPicPr>
            <a:picLocks noChangeAspect="1"/>
          </p:cNvPicPr>
          <p:nvPr/>
        </p:nvPicPr>
        <p:blipFill>
          <a:blip r:embed="rId4"/>
          <a:stretch>
            <a:fillRect/>
          </a:stretch>
        </p:blipFill>
        <p:spPr>
          <a:xfrm>
            <a:off x="32830403" y="16930553"/>
            <a:ext cx="10510185" cy="4832197"/>
          </a:xfrm>
          <a:prstGeom prst="rect">
            <a:avLst/>
          </a:prstGeom>
        </p:spPr>
      </p:pic>
      <p:pic>
        <p:nvPicPr>
          <p:cNvPr id="26" name="Picture 5" descr="Graphical user interface, application&#10;&#10;Description automatically generated">
            <a:extLst>
              <a:ext uri="{FF2B5EF4-FFF2-40B4-BE49-F238E27FC236}">
                <a16:creationId xmlns:a16="http://schemas.microsoft.com/office/drawing/2014/main" id="{5CFBE73D-E257-5F1E-34A5-219ED74E88A7}"/>
              </a:ext>
            </a:extLst>
          </p:cNvPr>
          <p:cNvPicPr>
            <a:picLocks noChangeAspect="1"/>
          </p:cNvPicPr>
          <p:nvPr/>
        </p:nvPicPr>
        <p:blipFill>
          <a:blip r:embed="rId5"/>
          <a:stretch>
            <a:fillRect/>
          </a:stretch>
        </p:blipFill>
        <p:spPr>
          <a:xfrm>
            <a:off x="32846565" y="21929309"/>
            <a:ext cx="10470741" cy="4635856"/>
          </a:xfrm>
          <a:prstGeom prst="rect">
            <a:avLst/>
          </a:prstGeom>
        </p:spPr>
      </p:pic>
      <p:pic>
        <p:nvPicPr>
          <p:cNvPr id="2" name="Picture 8" descr="Graphical user interface&#10;&#10;Description automatically generated">
            <a:extLst>
              <a:ext uri="{FF2B5EF4-FFF2-40B4-BE49-F238E27FC236}">
                <a16:creationId xmlns:a16="http://schemas.microsoft.com/office/drawing/2014/main" id="{C974E939-5051-1042-FE37-33244943B192}"/>
              </a:ext>
            </a:extLst>
          </p:cNvPr>
          <p:cNvPicPr>
            <a:picLocks noChangeAspect="1"/>
          </p:cNvPicPr>
          <p:nvPr/>
        </p:nvPicPr>
        <p:blipFill>
          <a:blip r:embed="rId6"/>
          <a:stretch>
            <a:fillRect/>
          </a:stretch>
        </p:blipFill>
        <p:spPr>
          <a:xfrm>
            <a:off x="32841674" y="26787098"/>
            <a:ext cx="10478253" cy="5348350"/>
          </a:xfrm>
          <a:prstGeom prst="rect">
            <a:avLst/>
          </a:prstGeom>
        </p:spPr>
      </p:pic>
      <p:pic>
        <p:nvPicPr>
          <p:cNvPr id="3" name="Picture 2" descr="Diagram&#10;&#10;Description automatically generated">
            <a:extLst>
              <a:ext uri="{FF2B5EF4-FFF2-40B4-BE49-F238E27FC236}">
                <a16:creationId xmlns:a16="http://schemas.microsoft.com/office/drawing/2014/main" id="{10C7FD2F-2C2A-5941-0395-FE7AFA0A84A5}"/>
              </a:ext>
            </a:extLst>
          </p:cNvPr>
          <p:cNvPicPr>
            <a:picLocks noChangeAspect="1"/>
          </p:cNvPicPr>
          <p:nvPr/>
        </p:nvPicPr>
        <p:blipFill>
          <a:blip r:embed="rId7"/>
          <a:stretch>
            <a:fillRect/>
          </a:stretch>
        </p:blipFill>
        <p:spPr>
          <a:xfrm>
            <a:off x="4001729" y="2889371"/>
            <a:ext cx="7498956" cy="9805190"/>
          </a:xfrm>
          <a:prstGeom prst="rect">
            <a:avLst/>
          </a:prstGeom>
        </p:spPr>
      </p:pic>
    </p:spTree>
    <p:extLst>
      <p:ext uri="{BB962C8B-B14F-4D97-AF65-F5344CB8AC3E}">
        <p14:creationId xmlns:p14="http://schemas.microsoft.com/office/powerpoint/2010/main" val="92813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545</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F. Saunders</dc:creator>
  <cp:lastModifiedBy>Bennett Hodges</cp:lastModifiedBy>
  <cp:revision>1547</cp:revision>
  <dcterms:created xsi:type="dcterms:W3CDTF">2017-04-13T17:41:14Z</dcterms:created>
  <dcterms:modified xsi:type="dcterms:W3CDTF">2022-03-30T00:04:00Z</dcterms:modified>
</cp:coreProperties>
</file>