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2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11/24/2019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64954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5105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2562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18221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11/24/2019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1021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0271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747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736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4471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11/24/2019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6189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11/24/2019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6361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11/24/2019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600354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84" r:id="rId5"/>
    <p:sldLayoutId id="2147483690" r:id="rId6"/>
    <p:sldLayoutId id="2147483691" r:id="rId7"/>
    <p:sldLayoutId id="2147483681" r:id="rId8"/>
    <p:sldLayoutId id="2147483682" r:id="rId9"/>
    <p:sldLayoutId id="2147483683" r:id="rId10"/>
    <p:sldLayoutId id="2147483685" r:id="rId11"/>
  </p:sldLayoutIdLst>
  <p:hf sldNum="0" hdr="0" ftr="0" dt="0"/>
  <p:txStyles>
    <p:titleStyle>
      <a:lvl1pPr algn="l" defTabSz="914400" rtl="0" eaLnBrk="1" latinLnBrk="0" hangingPunct="1">
        <a:lnSpc>
          <a:spcPct val="90000"/>
        </a:lnSpc>
        <a:spcBef>
          <a:spcPct val="0"/>
        </a:spcBef>
        <a:buNone/>
        <a:defRPr lang="en-US" sz="3800" i="1"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siD4mNuTL-8?feature=oembed"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39F466F-858E-416C-AFF7-701525A9D252}"/>
              </a:ext>
            </a:extLst>
          </p:cNvPr>
          <p:cNvPicPr>
            <a:picLocks noChangeAspect="1"/>
          </p:cNvPicPr>
          <p:nvPr/>
        </p:nvPicPr>
        <p:blipFill rotWithShape="1">
          <a:blip r:embed="rId2"/>
          <a:srcRect/>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BF7EBE89-771B-441F-8E39-5029F4947BBF}"/>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NASA LUNABOTICS</a:t>
            </a:r>
          </a:p>
        </p:txBody>
      </p:sp>
      <p:sp>
        <p:nvSpPr>
          <p:cNvPr id="3" name="Subtitle 2">
            <a:extLst>
              <a:ext uri="{FF2B5EF4-FFF2-40B4-BE49-F238E27FC236}">
                <a16:creationId xmlns:a16="http://schemas.microsoft.com/office/drawing/2014/main" id="{1F24D816-74F8-4825-AD8B-5056889FE8A9}"/>
              </a:ext>
            </a:extLst>
          </p:cNvPr>
          <p:cNvSpPr>
            <a:spLocks noGrp="1"/>
          </p:cNvSpPr>
          <p:nvPr>
            <p:ph type="subTitle" idx="1"/>
          </p:nvPr>
        </p:nvSpPr>
        <p:spPr>
          <a:xfrm>
            <a:off x="6033793" y="3995988"/>
            <a:ext cx="4775075" cy="559656"/>
          </a:xfrm>
        </p:spPr>
        <p:txBody>
          <a:bodyPr>
            <a:normAutofit/>
          </a:bodyPr>
          <a:lstStyle/>
          <a:p>
            <a:r>
              <a:rPr lang="en-US" dirty="0">
                <a:solidFill>
                  <a:schemeClr val="tx1"/>
                </a:solidFill>
              </a:rPr>
              <a:t>by James Hand</a:t>
            </a:r>
          </a:p>
        </p:txBody>
      </p:sp>
    </p:spTree>
    <p:extLst>
      <p:ext uri="{BB962C8B-B14F-4D97-AF65-F5344CB8AC3E}">
        <p14:creationId xmlns:p14="http://schemas.microsoft.com/office/powerpoint/2010/main" val="242218018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3">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0" name="Rectangle 29">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6C2F569A-C22C-4FA8-B9FF-E442594C7FDF}"/>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4100" cap="all" spc="-100">
                <a:solidFill>
                  <a:schemeClr val="bg1"/>
                </a:solidFill>
              </a:rPr>
              <a:t>Problem</a:t>
            </a:r>
          </a:p>
        </p:txBody>
      </p:sp>
      <p:sp>
        <p:nvSpPr>
          <p:cNvPr id="32" name="Rectangle 31">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4" name="Online Media 3" title="Innovators Dig Deep in NASA￢ﾀﾙs Robotic Mining Competition">
            <a:hlinkClick r:id="" action="ppaction://media"/>
            <a:extLst>
              <a:ext uri="{FF2B5EF4-FFF2-40B4-BE49-F238E27FC236}">
                <a16:creationId xmlns:a16="http://schemas.microsoft.com/office/drawing/2014/main" id="{8E5CF8AF-8E9A-49D8-BA9B-4E5523110DC8}"/>
              </a:ext>
            </a:extLst>
          </p:cNvPr>
          <p:cNvPicPr>
            <a:picLocks noGrp="1" noRot="1" noChangeAspect="1"/>
          </p:cNvPicPr>
          <p:nvPr>
            <p:ph idx="1"/>
            <a:videoFile r:link="rId1"/>
          </p:nvPr>
        </p:nvPicPr>
        <p:blipFill>
          <a:blip r:embed="rId4"/>
          <a:stretch>
            <a:fillRect/>
          </a:stretch>
        </p:blipFill>
        <p:spPr>
          <a:xfrm>
            <a:off x="5346570" y="1683058"/>
            <a:ext cx="6202238" cy="3488758"/>
          </a:xfrm>
          <a:prstGeom prst="rect">
            <a:avLst/>
          </a:prstGeom>
        </p:spPr>
      </p:pic>
    </p:spTree>
    <p:extLst>
      <p:ext uri="{BB962C8B-B14F-4D97-AF65-F5344CB8AC3E}">
        <p14:creationId xmlns:p14="http://schemas.microsoft.com/office/powerpoint/2010/main" val="6775588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34" y="237744"/>
            <a:ext cx="2926080"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Rectangle 140">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9100"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40BC32-EA79-48F6-A4B9-8D320BA6B6EC}"/>
              </a:ext>
            </a:extLst>
          </p:cNvPr>
          <p:cNvSpPr>
            <a:spLocks noGrp="1"/>
          </p:cNvSpPr>
          <p:nvPr>
            <p:ph type="title"/>
          </p:nvPr>
        </p:nvSpPr>
        <p:spPr>
          <a:xfrm>
            <a:off x="557720" y="612843"/>
            <a:ext cx="2312480" cy="1499738"/>
          </a:xfrm>
        </p:spPr>
        <p:txBody>
          <a:bodyPr anchor="b">
            <a:normAutofit/>
          </a:bodyPr>
          <a:lstStyle/>
          <a:p>
            <a:r>
              <a:rPr lang="en-US" sz="2800"/>
              <a:t>Solution and My Part</a:t>
            </a:r>
          </a:p>
        </p:txBody>
      </p:sp>
      <p:sp>
        <p:nvSpPr>
          <p:cNvPr id="3" name="Content Placeholder 2">
            <a:extLst>
              <a:ext uri="{FF2B5EF4-FFF2-40B4-BE49-F238E27FC236}">
                <a16:creationId xmlns:a16="http://schemas.microsoft.com/office/drawing/2014/main" id="{71ECCBEC-60E4-4CF9-B2D4-4C6A8C659F22}"/>
              </a:ext>
            </a:extLst>
          </p:cNvPr>
          <p:cNvSpPr>
            <a:spLocks noGrp="1"/>
          </p:cNvSpPr>
          <p:nvPr>
            <p:ph idx="1"/>
          </p:nvPr>
        </p:nvSpPr>
        <p:spPr>
          <a:xfrm>
            <a:off x="557720" y="2149813"/>
            <a:ext cx="2312479" cy="3854197"/>
          </a:xfrm>
        </p:spPr>
        <p:txBody>
          <a:bodyPr>
            <a:normAutofit/>
          </a:bodyPr>
          <a:lstStyle/>
          <a:p>
            <a:pPr>
              <a:lnSpc>
                <a:spcPct val="90000"/>
              </a:lnSpc>
            </a:pPr>
            <a:r>
              <a:rPr lang="en-US" dirty="0">
                <a:solidFill>
                  <a:schemeClr val="tx1">
                    <a:lumMod val="85000"/>
                    <a:lumOff val="15000"/>
                  </a:schemeClr>
                </a:solidFill>
              </a:rPr>
              <a:t>SLAM –Simultaneous Localization And Mapping</a:t>
            </a:r>
          </a:p>
          <a:p>
            <a:pPr lvl="1">
              <a:lnSpc>
                <a:spcPct val="90000"/>
              </a:lnSpc>
            </a:pPr>
            <a:r>
              <a:rPr lang="en-US" sz="1400" dirty="0">
                <a:solidFill>
                  <a:schemeClr val="tx1">
                    <a:lumMod val="85000"/>
                    <a:lumOff val="15000"/>
                  </a:schemeClr>
                </a:solidFill>
              </a:rPr>
              <a:t>Computer Vision</a:t>
            </a:r>
          </a:p>
          <a:p>
            <a:pPr lvl="1">
              <a:lnSpc>
                <a:spcPct val="90000"/>
              </a:lnSpc>
            </a:pPr>
            <a:r>
              <a:rPr lang="en-US" sz="1400" dirty="0">
                <a:solidFill>
                  <a:schemeClr val="tx1">
                    <a:lumMod val="85000"/>
                    <a:lumOff val="15000"/>
                  </a:schemeClr>
                </a:solidFill>
              </a:rPr>
              <a:t>Infrared Detection</a:t>
            </a:r>
          </a:p>
          <a:p>
            <a:pPr>
              <a:lnSpc>
                <a:spcPct val="90000"/>
              </a:lnSpc>
            </a:pPr>
            <a:r>
              <a:rPr lang="en-US" dirty="0">
                <a:solidFill>
                  <a:schemeClr val="tx1">
                    <a:lumMod val="85000"/>
                    <a:lumOff val="15000"/>
                  </a:schemeClr>
                </a:solidFill>
              </a:rPr>
              <a:t>ROS – Robotic Operating System</a:t>
            </a:r>
          </a:p>
          <a:p>
            <a:pPr>
              <a:lnSpc>
                <a:spcPct val="90000"/>
              </a:lnSpc>
            </a:pPr>
            <a:r>
              <a:rPr lang="en-US" dirty="0">
                <a:solidFill>
                  <a:schemeClr val="tx1">
                    <a:lumMod val="85000"/>
                    <a:lumOff val="15000"/>
                  </a:schemeClr>
                </a:solidFill>
              </a:rPr>
              <a:t>Weight Detection</a:t>
            </a:r>
          </a:p>
          <a:p>
            <a:pPr>
              <a:lnSpc>
                <a:spcPct val="90000"/>
              </a:lnSpc>
            </a:pPr>
            <a:r>
              <a:rPr lang="en-US" dirty="0">
                <a:solidFill>
                  <a:schemeClr val="tx1">
                    <a:lumMod val="85000"/>
                    <a:lumOff val="15000"/>
                  </a:schemeClr>
                </a:solidFill>
              </a:rPr>
              <a:t>Hardware Design</a:t>
            </a:r>
          </a:p>
          <a:p>
            <a:pPr lvl="1">
              <a:lnSpc>
                <a:spcPct val="90000"/>
              </a:lnSpc>
            </a:pPr>
            <a:r>
              <a:rPr lang="en-US" sz="1400" dirty="0">
                <a:solidFill>
                  <a:schemeClr val="tx1">
                    <a:lumMod val="85000"/>
                    <a:lumOff val="15000"/>
                  </a:schemeClr>
                </a:solidFill>
              </a:rPr>
              <a:t>Excavation</a:t>
            </a:r>
          </a:p>
          <a:p>
            <a:pPr lvl="1">
              <a:lnSpc>
                <a:spcPct val="90000"/>
              </a:lnSpc>
            </a:pPr>
            <a:r>
              <a:rPr lang="en-US" sz="1400" dirty="0">
                <a:solidFill>
                  <a:schemeClr val="tx1">
                    <a:lumMod val="85000"/>
                    <a:lumOff val="15000"/>
                  </a:schemeClr>
                </a:solidFill>
              </a:rPr>
              <a:t>Locomotion</a:t>
            </a:r>
          </a:p>
          <a:p>
            <a:pPr lvl="1">
              <a:lnSpc>
                <a:spcPct val="90000"/>
              </a:lnSpc>
            </a:pPr>
            <a:r>
              <a:rPr lang="en-US" sz="1400" dirty="0">
                <a:solidFill>
                  <a:schemeClr val="tx1">
                    <a:lumMod val="85000"/>
                    <a:lumOff val="15000"/>
                  </a:schemeClr>
                </a:solidFill>
              </a:rPr>
              <a:t>Testing</a:t>
            </a:r>
          </a:p>
          <a:p>
            <a:pPr>
              <a:lnSpc>
                <a:spcPct val="90000"/>
              </a:lnSpc>
            </a:pPr>
            <a:r>
              <a:rPr lang="en-US" dirty="0">
                <a:solidFill>
                  <a:schemeClr val="tx1">
                    <a:lumMod val="85000"/>
                    <a:lumOff val="15000"/>
                  </a:schemeClr>
                </a:solidFill>
              </a:rPr>
              <a:t>Design Report</a:t>
            </a:r>
          </a:p>
          <a:p>
            <a:pPr>
              <a:lnSpc>
                <a:spcPct val="90000"/>
              </a:lnSpc>
            </a:pPr>
            <a:r>
              <a:rPr lang="en-US" dirty="0">
                <a:solidFill>
                  <a:schemeClr val="tx1">
                    <a:lumMod val="85000"/>
                    <a:lumOff val="15000"/>
                  </a:schemeClr>
                </a:solidFill>
              </a:rPr>
              <a:t>Outreach</a:t>
            </a:r>
          </a:p>
          <a:p>
            <a:pPr>
              <a:lnSpc>
                <a:spcPct val="90000"/>
              </a:lnSpc>
            </a:pPr>
            <a:endParaRPr lang="en-US" dirty="0">
              <a:solidFill>
                <a:schemeClr val="tx1">
                  <a:lumMod val="85000"/>
                  <a:lumOff val="15000"/>
                </a:schemeClr>
              </a:solidFill>
            </a:endParaRPr>
          </a:p>
          <a:p>
            <a:pPr lvl="1">
              <a:lnSpc>
                <a:spcPct val="90000"/>
              </a:lnSpc>
            </a:pPr>
            <a:endParaRPr lang="en-US" sz="1400" dirty="0">
              <a:solidFill>
                <a:schemeClr val="tx1">
                  <a:lumMod val="85000"/>
                  <a:lumOff val="15000"/>
                </a:schemeClr>
              </a:solidFill>
            </a:endParaRPr>
          </a:p>
        </p:txBody>
      </p:sp>
      <p:sp>
        <p:nvSpPr>
          <p:cNvPr id="143" name="Rectangle 142">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9764" y="413053"/>
            <a:ext cx="8212114" cy="6064596"/>
          </a:xfrm>
          <a:prstGeom prst="rect">
            <a:avLst/>
          </a:prstGeom>
          <a:noFill/>
          <a:ln w="6350" cap="sq" cmpd="sng" algn="ctr">
            <a:solidFill>
              <a:srgbClr val="404040"/>
            </a:solidFill>
            <a:prstDash val="solid"/>
            <a:miter lim="800000"/>
          </a:ln>
          <a:effectLst/>
        </p:spPr>
      </p:sp>
      <p:pic>
        <p:nvPicPr>
          <p:cNvPr id="1028" name="Picture 4" descr="Image result for uark razorbotz">
            <a:extLst>
              <a:ext uri="{FF2B5EF4-FFF2-40B4-BE49-F238E27FC236}">
                <a16:creationId xmlns:a16="http://schemas.microsoft.com/office/drawing/2014/main" id="{D5854047-3BC4-4241-A235-808142A359D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53952" y="882398"/>
            <a:ext cx="6828816" cy="5121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7449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4"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9891C27D-8C9D-415C-A639-23D76B7B1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8F4C0D6-B7E0-42D0-A57F-6781017A21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5B4D6D08-A7F1-4445-BA2E-E449562C0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A7C1A41-D915-4D26-8D5E-C01B27160A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30" name="Rectangle 29">
            <a:extLst>
              <a:ext uri="{FF2B5EF4-FFF2-40B4-BE49-F238E27FC236}">
                <a16:creationId xmlns:a16="http://schemas.microsoft.com/office/drawing/2014/main" id="{A50B663E-F671-4504-99A8-455955469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227" y="805446"/>
            <a:ext cx="6570161" cy="5244497"/>
          </a:xfrm>
          <a:prstGeom prst="rect">
            <a:avLst/>
          </a:prstGeom>
          <a:noFill/>
          <a:ln w="6350" cap="sq" cmpd="sng" algn="ctr">
            <a:solidFill>
              <a:srgbClr val="404040"/>
            </a:solidFill>
            <a:prstDash val="solid"/>
            <a:miter lim="800000"/>
          </a:ln>
          <a:effectLst/>
        </p:spPr>
      </p:sp>
      <p:sp>
        <p:nvSpPr>
          <p:cNvPr id="32" name="Rectangle 31">
            <a:extLst>
              <a:ext uri="{FF2B5EF4-FFF2-40B4-BE49-F238E27FC236}">
                <a16:creationId xmlns:a16="http://schemas.microsoft.com/office/drawing/2014/main" id="{2EF89585-ECD6-4B38-96B1-AD41A1BD4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4" name="Straight Connector 33">
            <a:extLst>
              <a:ext uri="{FF2B5EF4-FFF2-40B4-BE49-F238E27FC236}">
                <a16:creationId xmlns:a16="http://schemas.microsoft.com/office/drawing/2014/main" id="{1B6FCD50-3FE8-4AB2-B746-2CC0EA9D40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3E90108-E441-4AF0-A059-613D076C7C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B422045-789A-442D-9E39-6FC4EC452C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3F4C63FE-9526-4F8E-BCFD-954D2EF94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1D7615-910C-4280-9F61-7F3A6EF12A31}"/>
              </a:ext>
            </a:extLst>
          </p:cNvPr>
          <p:cNvSpPr>
            <a:spLocks noGrp="1"/>
          </p:cNvSpPr>
          <p:nvPr>
            <p:ph type="title"/>
          </p:nvPr>
        </p:nvSpPr>
        <p:spPr>
          <a:xfrm>
            <a:off x="8560024" y="1182454"/>
            <a:ext cx="3238829" cy="3480794"/>
          </a:xfrm>
        </p:spPr>
        <p:txBody>
          <a:bodyPr vert="horz" lIns="91440" tIns="45720" rIns="91440" bIns="45720" rtlCol="0" anchor="ctr">
            <a:normAutofit/>
          </a:bodyPr>
          <a:lstStyle/>
          <a:p>
            <a:pPr algn="ctr">
              <a:lnSpc>
                <a:spcPct val="83000"/>
              </a:lnSpc>
            </a:pPr>
            <a:r>
              <a:rPr lang="en-US" sz="4800" cap="all" spc="-100"/>
              <a:t>Risk Factors </a:t>
            </a:r>
          </a:p>
        </p:txBody>
      </p:sp>
      <p:graphicFrame>
        <p:nvGraphicFramePr>
          <p:cNvPr id="45" name="Content Placeholder 3">
            <a:extLst>
              <a:ext uri="{FF2B5EF4-FFF2-40B4-BE49-F238E27FC236}">
                <a16:creationId xmlns:a16="http://schemas.microsoft.com/office/drawing/2014/main" id="{3E734E3B-0261-49A9-9573-B2E4B817D90F}"/>
              </a:ext>
            </a:extLst>
          </p:cNvPr>
          <p:cNvGraphicFramePr>
            <a:graphicFrameLocks noGrp="1"/>
          </p:cNvGraphicFramePr>
          <p:nvPr>
            <p:ph idx="1"/>
          </p:nvPr>
        </p:nvGraphicFramePr>
        <p:xfrm>
          <a:off x="1295859" y="2071256"/>
          <a:ext cx="5600898" cy="3118760"/>
        </p:xfrm>
        <a:graphic>
          <a:graphicData uri="http://schemas.openxmlformats.org/drawingml/2006/table">
            <a:tbl>
              <a:tblPr firstRow="1" firstCol="1" bandRow="1">
                <a:tableStyleId>{5C22544A-7EE6-4342-B048-85BDC9FD1C3A}</a:tableStyleId>
              </a:tblPr>
              <a:tblGrid>
                <a:gridCol w="2309759">
                  <a:extLst>
                    <a:ext uri="{9D8B030D-6E8A-4147-A177-3AD203B41FA5}">
                      <a16:colId xmlns:a16="http://schemas.microsoft.com/office/drawing/2014/main" val="2486342487"/>
                    </a:ext>
                  </a:extLst>
                </a:gridCol>
                <a:gridCol w="3291139">
                  <a:extLst>
                    <a:ext uri="{9D8B030D-6E8A-4147-A177-3AD203B41FA5}">
                      <a16:colId xmlns:a16="http://schemas.microsoft.com/office/drawing/2014/main" val="215940769"/>
                    </a:ext>
                  </a:extLst>
                </a:gridCol>
              </a:tblGrid>
              <a:tr h="179929">
                <a:tc>
                  <a:txBody>
                    <a:bodyPr/>
                    <a:lstStyle/>
                    <a:p>
                      <a:pPr marL="0" marR="0">
                        <a:spcBef>
                          <a:spcPts val="300"/>
                        </a:spcBef>
                        <a:spcAft>
                          <a:spcPts val="300"/>
                        </a:spcAft>
                      </a:pPr>
                      <a:r>
                        <a:rPr lang="en-US" sz="1000">
                          <a:effectLst/>
                        </a:rPr>
                        <a:t>Risk</a:t>
                      </a:r>
                      <a:endParaRPr lang="en-US" sz="1000">
                        <a:effectLst/>
                        <a:latin typeface="Times New Roman" panose="02020603050405020304" pitchFamily="18" charset="0"/>
                        <a:ea typeface="Times New Roman" panose="02020603050405020304" pitchFamily="18" charset="0"/>
                      </a:endParaRPr>
                    </a:p>
                  </a:txBody>
                  <a:tcPr marL="56228" marR="56228" marT="0" marB="0"/>
                </a:tc>
                <a:tc>
                  <a:txBody>
                    <a:bodyPr/>
                    <a:lstStyle/>
                    <a:p>
                      <a:pPr marL="0" marR="0">
                        <a:spcBef>
                          <a:spcPts val="300"/>
                        </a:spcBef>
                        <a:spcAft>
                          <a:spcPts val="300"/>
                        </a:spcAft>
                      </a:pPr>
                      <a:r>
                        <a:rPr lang="en-US" sz="1000">
                          <a:effectLst/>
                        </a:rPr>
                        <a:t>Risk Reduction</a:t>
                      </a:r>
                      <a:endParaRPr lang="en-US" sz="1000">
                        <a:effectLst/>
                        <a:latin typeface="Times New Roman" panose="02020603050405020304" pitchFamily="18" charset="0"/>
                        <a:ea typeface="Times New Roman" panose="02020603050405020304" pitchFamily="18" charset="0"/>
                      </a:endParaRPr>
                    </a:p>
                  </a:txBody>
                  <a:tcPr marL="56228" marR="56228" marT="0" marB="0"/>
                </a:tc>
                <a:extLst>
                  <a:ext uri="{0D108BD9-81ED-4DB2-BD59-A6C34878D82A}">
                    <a16:rowId xmlns:a16="http://schemas.microsoft.com/office/drawing/2014/main" val="3011638482"/>
                  </a:ext>
                </a:extLst>
              </a:tr>
              <a:tr h="779690">
                <a:tc>
                  <a:txBody>
                    <a:bodyPr/>
                    <a:lstStyle/>
                    <a:p>
                      <a:pPr marL="0" marR="0">
                        <a:spcBef>
                          <a:spcPts val="300"/>
                        </a:spcBef>
                        <a:spcAft>
                          <a:spcPts val="300"/>
                        </a:spcAft>
                      </a:pPr>
                      <a:r>
                        <a:rPr lang="en-US" sz="1000">
                          <a:effectLst/>
                        </a:rPr>
                        <a:t>Loss of University property through misuse of on campus resources</a:t>
                      </a:r>
                      <a:endParaRPr lang="en-US" sz="1000">
                        <a:effectLst/>
                        <a:latin typeface="Times New Roman" panose="02020603050405020304" pitchFamily="18" charset="0"/>
                        <a:ea typeface="Times New Roman" panose="02020603050405020304" pitchFamily="18" charset="0"/>
                      </a:endParaRPr>
                    </a:p>
                  </a:txBody>
                  <a:tcPr marL="56228" marR="56228" marT="0" marB="0"/>
                </a:tc>
                <a:tc>
                  <a:txBody>
                    <a:bodyPr/>
                    <a:lstStyle/>
                    <a:p>
                      <a:pPr marL="0" marR="0">
                        <a:spcBef>
                          <a:spcPts val="300"/>
                        </a:spcBef>
                        <a:spcAft>
                          <a:spcPts val="300"/>
                        </a:spcAft>
                      </a:pPr>
                      <a:r>
                        <a:rPr lang="en-US" sz="1000">
                          <a:effectLst/>
                        </a:rPr>
                        <a:t>We use a number of resources from the university including 3D printers and metal working machines. To minimize the risk of damage and/or personal harm we maintain that all students must be properly certified with the university to use the machines they operate.</a:t>
                      </a:r>
                      <a:endParaRPr lang="en-US" sz="1000">
                        <a:effectLst/>
                        <a:latin typeface="Times New Roman" panose="02020603050405020304" pitchFamily="18" charset="0"/>
                        <a:ea typeface="Times New Roman" panose="02020603050405020304" pitchFamily="18" charset="0"/>
                      </a:endParaRPr>
                    </a:p>
                  </a:txBody>
                  <a:tcPr marL="56228" marR="56228" marT="0" marB="0"/>
                </a:tc>
                <a:extLst>
                  <a:ext uri="{0D108BD9-81ED-4DB2-BD59-A6C34878D82A}">
                    <a16:rowId xmlns:a16="http://schemas.microsoft.com/office/drawing/2014/main" val="873676482"/>
                  </a:ext>
                </a:extLst>
              </a:tr>
              <a:tr h="1229511">
                <a:tc>
                  <a:txBody>
                    <a:bodyPr/>
                    <a:lstStyle/>
                    <a:p>
                      <a:pPr marL="0" marR="0">
                        <a:spcBef>
                          <a:spcPts val="300"/>
                        </a:spcBef>
                        <a:spcAft>
                          <a:spcPts val="300"/>
                        </a:spcAft>
                      </a:pPr>
                      <a:r>
                        <a:rPr lang="en-US" sz="1000">
                          <a:effectLst/>
                        </a:rPr>
                        <a:t>Personal harm through robot operation</a:t>
                      </a:r>
                      <a:endParaRPr lang="en-US" sz="1000">
                        <a:effectLst/>
                        <a:latin typeface="Times New Roman" panose="02020603050405020304" pitchFamily="18" charset="0"/>
                        <a:ea typeface="Times New Roman" panose="02020603050405020304" pitchFamily="18" charset="0"/>
                      </a:endParaRPr>
                    </a:p>
                  </a:txBody>
                  <a:tcPr marL="56228" marR="56228" marT="0" marB="0"/>
                </a:tc>
                <a:tc>
                  <a:txBody>
                    <a:bodyPr/>
                    <a:lstStyle/>
                    <a:p>
                      <a:pPr marL="0" marR="0">
                        <a:spcBef>
                          <a:spcPts val="300"/>
                        </a:spcBef>
                        <a:spcAft>
                          <a:spcPts val="300"/>
                        </a:spcAft>
                      </a:pPr>
                      <a:r>
                        <a:rPr lang="en-US" sz="1000">
                          <a:effectLst/>
                        </a:rPr>
                        <a:t>With so many moving parts the robot does stand as a moving hazard when in operation. To mitigate the risks with its operation we maintain a safety perimeter around the robot at all times. Also the robot has two ways of shut down, one through the controlling software threat is used to operate the robot and an Emergency mechanical stop that cuts off all power to the robot, located at the very top of the robot.</a:t>
                      </a:r>
                      <a:endParaRPr lang="en-US" sz="1000">
                        <a:effectLst/>
                        <a:latin typeface="Times New Roman" panose="02020603050405020304" pitchFamily="18" charset="0"/>
                        <a:ea typeface="Times New Roman" panose="02020603050405020304" pitchFamily="18" charset="0"/>
                      </a:endParaRPr>
                    </a:p>
                  </a:txBody>
                  <a:tcPr marL="56228" marR="56228" marT="0" marB="0"/>
                </a:tc>
                <a:extLst>
                  <a:ext uri="{0D108BD9-81ED-4DB2-BD59-A6C34878D82A}">
                    <a16:rowId xmlns:a16="http://schemas.microsoft.com/office/drawing/2014/main" val="115210648"/>
                  </a:ext>
                </a:extLst>
              </a:tr>
              <a:tr h="929630">
                <a:tc>
                  <a:txBody>
                    <a:bodyPr/>
                    <a:lstStyle/>
                    <a:p>
                      <a:pPr marL="0" marR="0">
                        <a:spcBef>
                          <a:spcPts val="300"/>
                        </a:spcBef>
                        <a:spcAft>
                          <a:spcPts val="300"/>
                        </a:spcAft>
                      </a:pPr>
                      <a:r>
                        <a:rPr lang="en-US" sz="1000">
                          <a:effectLst/>
                        </a:rPr>
                        <a:t>Accidentally using proprietary/copyrighted software in our program without the proper permissions.</a:t>
                      </a:r>
                      <a:endParaRPr lang="en-US" sz="1000">
                        <a:effectLst/>
                        <a:latin typeface="Times New Roman" panose="02020603050405020304" pitchFamily="18" charset="0"/>
                        <a:ea typeface="Times New Roman" panose="02020603050405020304" pitchFamily="18" charset="0"/>
                      </a:endParaRPr>
                    </a:p>
                  </a:txBody>
                  <a:tcPr marL="56228" marR="56228" marT="0" marB="0"/>
                </a:tc>
                <a:tc>
                  <a:txBody>
                    <a:bodyPr/>
                    <a:lstStyle/>
                    <a:p>
                      <a:pPr marL="0" marR="0">
                        <a:spcBef>
                          <a:spcPts val="300"/>
                        </a:spcBef>
                        <a:spcAft>
                          <a:spcPts val="300"/>
                        </a:spcAft>
                      </a:pPr>
                      <a:r>
                        <a:rPr lang="en-US" sz="1000">
                          <a:effectLst/>
                        </a:rPr>
                        <a:t>Most of the software we are/will be using is either open source (ex. Ubuntu and ROS) or is freely accessible code found through various sources. To mitigate the chance of crossing any legal boundaries we are careful to follow proper documentation and reference to all sources of code.</a:t>
                      </a:r>
                      <a:endParaRPr lang="en-US" sz="1000">
                        <a:effectLst/>
                        <a:latin typeface="Times New Roman" panose="02020603050405020304" pitchFamily="18" charset="0"/>
                        <a:ea typeface="Times New Roman" panose="02020603050405020304" pitchFamily="18" charset="0"/>
                      </a:endParaRPr>
                    </a:p>
                  </a:txBody>
                  <a:tcPr marL="56228" marR="56228" marT="0" marB="0"/>
                </a:tc>
                <a:extLst>
                  <a:ext uri="{0D108BD9-81ED-4DB2-BD59-A6C34878D82A}">
                    <a16:rowId xmlns:a16="http://schemas.microsoft.com/office/drawing/2014/main" val="1460183722"/>
                  </a:ext>
                </a:extLst>
              </a:tr>
            </a:tbl>
          </a:graphicData>
        </a:graphic>
      </p:graphicFrame>
    </p:spTree>
    <p:extLst>
      <p:ext uri="{BB962C8B-B14F-4D97-AF65-F5344CB8AC3E}">
        <p14:creationId xmlns:p14="http://schemas.microsoft.com/office/powerpoint/2010/main" val="386346175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A009E5B2-1984-41B8-B796-44672E66AB14}"/>
              </a:ext>
            </a:extLst>
          </p:cNvPr>
          <p:cNvSpPr>
            <a:spLocks noGrp="1"/>
          </p:cNvSpPr>
          <p:nvPr>
            <p:ph type="title"/>
          </p:nvPr>
        </p:nvSpPr>
        <p:spPr>
          <a:xfrm>
            <a:off x="573409" y="559477"/>
            <a:ext cx="3765200" cy="5709931"/>
          </a:xfrm>
        </p:spPr>
        <p:txBody>
          <a:bodyPr>
            <a:normAutofit/>
          </a:bodyPr>
          <a:lstStyle/>
          <a:p>
            <a:pPr algn="ctr"/>
            <a:r>
              <a:rPr lang="en-US" dirty="0"/>
              <a:t>Schedule for Development</a:t>
            </a:r>
            <a:endParaRPr lang="en-US"/>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4" name="Content Placeholder 3">
            <a:extLst>
              <a:ext uri="{FF2B5EF4-FFF2-40B4-BE49-F238E27FC236}">
                <a16:creationId xmlns:a16="http://schemas.microsoft.com/office/drawing/2014/main" id="{2844B933-BC16-4319-8069-5FC8739B5B70}"/>
              </a:ext>
            </a:extLst>
          </p:cNvPr>
          <p:cNvGraphicFramePr>
            <a:graphicFrameLocks noGrp="1"/>
          </p:cNvGraphicFramePr>
          <p:nvPr>
            <p:ph idx="1"/>
            <p:extLst>
              <p:ext uri="{D42A27DB-BD31-4B8C-83A1-F6EECF244321}">
                <p14:modId xmlns:p14="http://schemas.microsoft.com/office/powerpoint/2010/main" val="2044558855"/>
              </p:ext>
            </p:extLst>
          </p:nvPr>
        </p:nvGraphicFramePr>
        <p:xfrm>
          <a:off x="5699314" y="800947"/>
          <a:ext cx="5463801" cy="5230722"/>
        </p:xfrm>
        <a:graphic>
          <a:graphicData uri="http://schemas.openxmlformats.org/drawingml/2006/table">
            <a:tbl>
              <a:tblPr firstRow="1" bandRow="1">
                <a:tableStyleId>{5C22544A-7EE6-4342-B048-85BDC9FD1C3A}</a:tableStyleId>
              </a:tblPr>
              <a:tblGrid>
                <a:gridCol w="3726673">
                  <a:extLst>
                    <a:ext uri="{9D8B030D-6E8A-4147-A177-3AD203B41FA5}">
                      <a16:colId xmlns:a16="http://schemas.microsoft.com/office/drawing/2014/main" val="242074519"/>
                    </a:ext>
                  </a:extLst>
                </a:gridCol>
                <a:gridCol w="1737128">
                  <a:extLst>
                    <a:ext uri="{9D8B030D-6E8A-4147-A177-3AD203B41FA5}">
                      <a16:colId xmlns:a16="http://schemas.microsoft.com/office/drawing/2014/main" val="944143169"/>
                    </a:ext>
                  </a:extLst>
                </a:gridCol>
              </a:tblGrid>
              <a:tr h="337466">
                <a:tc>
                  <a:txBody>
                    <a:bodyPr/>
                    <a:lstStyle/>
                    <a:p>
                      <a:pPr marL="0" marR="0" algn="ctr">
                        <a:spcBef>
                          <a:spcPts val="0"/>
                        </a:spcBef>
                        <a:spcAft>
                          <a:spcPts val="600"/>
                        </a:spcAft>
                      </a:pPr>
                      <a:r>
                        <a:rPr lang="en-US" sz="1800">
                          <a:effectLst/>
                        </a:rPr>
                        <a:t>Tasks</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lgn="ctr">
                        <a:spcBef>
                          <a:spcPts val="0"/>
                        </a:spcBef>
                        <a:spcAft>
                          <a:spcPts val="600"/>
                        </a:spcAft>
                      </a:pPr>
                      <a:r>
                        <a:rPr lang="en-US" sz="1800">
                          <a:effectLst/>
                        </a:rPr>
                        <a:t>Dates</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3959923371"/>
                  </a:ext>
                </a:extLst>
              </a:tr>
              <a:tr h="899909">
                <a:tc>
                  <a:txBody>
                    <a:bodyPr/>
                    <a:lstStyle/>
                    <a:p>
                      <a:pPr marL="0" marR="0">
                        <a:spcBef>
                          <a:spcPts val="0"/>
                        </a:spcBef>
                        <a:spcAft>
                          <a:spcPts val="600"/>
                        </a:spcAft>
                      </a:pPr>
                      <a:r>
                        <a:rPr lang="en-US" sz="1800">
                          <a:effectLst/>
                        </a:rPr>
                        <a:t>1. Research into Computer Vision APIs and object detection software</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11/1-11/15</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2469865538"/>
                  </a:ext>
                </a:extLst>
              </a:tr>
              <a:tr h="899909">
                <a:tc>
                  <a:txBody>
                    <a:bodyPr/>
                    <a:lstStyle/>
                    <a:p>
                      <a:pPr marL="0" marR="0">
                        <a:spcBef>
                          <a:spcPts val="0"/>
                        </a:spcBef>
                        <a:spcAft>
                          <a:spcPts val="600"/>
                        </a:spcAft>
                      </a:pPr>
                      <a:r>
                        <a:rPr lang="en-US" sz="1800">
                          <a:effectLst/>
                        </a:rPr>
                        <a:t>2. Testing with integration between ROS and CV applications.</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11/15-12/13</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1408241826"/>
                  </a:ext>
                </a:extLst>
              </a:tr>
              <a:tr h="899909">
                <a:tc>
                  <a:txBody>
                    <a:bodyPr/>
                    <a:lstStyle/>
                    <a:p>
                      <a:pPr marL="0" marR="0">
                        <a:spcBef>
                          <a:spcPts val="0"/>
                        </a:spcBef>
                        <a:spcAft>
                          <a:spcPts val="600"/>
                        </a:spcAft>
                      </a:pPr>
                      <a:r>
                        <a:rPr lang="en-US" sz="1800">
                          <a:effectLst/>
                        </a:rPr>
                        <a:t>3. Development of algorithm to process CV data into usable map information for robot.</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12/13-1/17</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3404771463"/>
                  </a:ext>
                </a:extLst>
              </a:tr>
              <a:tr h="337466">
                <a:tc>
                  <a:txBody>
                    <a:bodyPr/>
                    <a:lstStyle/>
                    <a:p>
                      <a:pPr marL="0" marR="0">
                        <a:spcBef>
                          <a:spcPts val="0"/>
                        </a:spcBef>
                        <a:spcAft>
                          <a:spcPts val="600"/>
                        </a:spcAft>
                      </a:pPr>
                      <a:r>
                        <a:rPr lang="en-US" sz="1800">
                          <a:effectLst/>
                        </a:rPr>
                        <a:t>4. Autonomy testing and revision.</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1/17-4/10</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723574979"/>
                  </a:ext>
                </a:extLst>
              </a:tr>
              <a:tr h="899909">
                <a:tc>
                  <a:txBody>
                    <a:bodyPr/>
                    <a:lstStyle/>
                    <a:p>
                      <a:pPr marL="0" marR="0">
                        <a:spcBef>
                          <a:spcPts val="0"/>
                        </a:spcBef>
                        <a:spcAft>
                          <a:spcPts val="600"/>
                        </a:spcAft>
                      </a:pPr>
                      <a:r>
                        <a:rPr lang="en-US" sz="1800">
                          <a:effectLst/>
                        </a:rPr>
                        <a:t>5. Thorough revision of documentation for all process taken.</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4/10-5/18</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2361991053"/>
                  </a:ext>
                </a:extLst>
              </a:tr>
              <a:tr h="337466">
                <a:tc>
                  <a:txBody>
                    <a:bodyPr/>
                    <a:lstStyle/>
                    <a:p>
                      <a:pPr marL="0" marR="0">
                        <a:spcBef>
                          <a:spcPts val="0"/>
                        </a:spcBef>
                        <a:spcAft>
                          <a:spcPts val="600"/>
                        </a:spcAft>
                      </a:pPr>
                      <a:r>
                        <a:rPr lang="en-US" sz="1800">
                          <a:effectLst/>
                        </a:rPr>
                        <a:t>6.  Robotic Competition</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5/18-5/22</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2304557136"/>
                  </a:ext>
                </a:extLst>
              </a:tr>
              <a:tr h="618688">
                <a:tc>
                  <a:txBody>
                    <a:bodyPr/>
                    <a:lstStyle/>
                    <a:p>
                      <a:pPr marL="0" marR="0">
                        <a:spcBef>
                          <a:spcPts val="0"/>
                        </a:spcBef>
                        <a:spcAft>
                          <a:spcPts val="600"/>
                        </a:spcAft>
                      </a:pPr>
                      <a:r>
                        <a:rPr lang="en-US" sz="1800">
                          <a:effectLst/>
                        </a:rPr>
                        <a:t>7.  Final group meetings and closing design notes.</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tc>
                  <a:txBody>
                    <a:bodyPr/>
                    <a:lstStyle/>
                    <a:p>
                      <a:pPr marL="0" marR="0">
                        <a:spcBef>
                          <a:spcPts val="0"/>
                        </a:spcBef>
                        <a:spcAft>
                          <a:spcPts val="600"/>
                        </a:spcAft>
                      </a:pPr>
                      <a:r>
                        <a:rPr lang="en-US" sz="1800">
                          <a:effectLst/>
                        </a:rPr>
                        <a:t>5/22-5/23</a:t>
                      </a:r>
                      <a:endParaRPr lang="en-US" sz="1800">
                        <a:effectLst/>
                        <a:latin typeface="Times New Roman" panose="02020603050405020304" pitchFamily="18" charset="0"/>
                        <a:ea typeface="Times New Roman" panose="02020603050405020304" pitchFamily="18" charset="0"/>
                      </a:endParaRPr>
                    </a:p>
                  </a:txBody>
                  <a:tcPr marL="105458" marR="105458" marT="0" marB="0" anchor="ctr"/>
                </a:tc>
                <a:extLst>
                  <a:ext uri="{0D108BD9-81ED-4DB2-BD59-A6C34878D82A}">
                    <a16:rowId xmlns:a16="http://schemas.microsoft.com/office/drawing/2014/main" val="763033422"/>
                  </a:ext>
                </a:extLst>
              </a:tr>
            </a:tbl>
          </a:graphicData>
        </a:graphic>
      </p:graphicFrame>
    </p:spTree>
    <p:extLst>
      <p:ext uri="{BB962C8B-B14F-4D97-AF65-F5344CB8AC3E}">
        <p14:creationId xmlns:p14="http://schemas.microsoft.com/office/powerpoint/2010/main" val="261585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809"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4F4039-D5A7-46BA-B3D1-E4458AE773B0}"/>
              </a:ext>
            </a:extLst>
          </p:cNvPr>
          <p:cNvSpPr>
            <a:spLocks noGrp="1"/>
          </p:cNvSpPr>
          <p:nvPr>
            <p:ph type="title"/>
          </p:nvPr>
        </p:nvSpPr>
        <p:spPr>
          <a:xfrm>
            <a:off x="868680" y="642593"/>
            <a:ext cx="6281928" cy="1744183"/>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A8D8D88E-EF41-4AFB-855B-0BD0F1B31F76}"/>
              </a:ext>
            </a:extLst>
          </p:cNvPr>
          <p:cNvSpPr>
            <a:spLocks noGrp="1"/>
          </p:cNvSpPr>
          <p:nvPr>
            <p:ph idx="1"/>
          </p:nvPr>
        </p:nvSpPr>
        <p:spPr>
          <a:xfrm>
            <a:off x="868680" y="2386584"/>
            <a:ext cx="6281928" cy="3648456"/>
          </a:xfrm>
        </p:spPr>
        <p:txBody>
          <a:bodyPr>
            <a:normAutofit/>
          </a:bodyPr>
          <a:lstStyle/>
          <a:p>
            <a:r>
              <a:rPr lang="en-US" dirty="0"/>
              <a:t>Why?</a:t>
            </a:r>
          </a:p>
          <a:p>
            <a:pPr lvl="1"/>
            <a:r>
              <a:rPr lang="en-US" dirty="0"/>
              <a:t>Hopes of leading innovation in robotics</a:t>
            </a:r>
          </a:p>
          <a:p>
            <a:pPr lvl="1"/>
            <a:r>
              <a:rPr lang="en-US" dirty="0"/>
              <a:t>Increasing awareness of the role robotics has in exploration</a:t>
            </a:r>
          </a:p>
          <a:p>
            <a:pPr lvl="1"/>
            <a:r>
              <a:rPr lang="en-US" dirty="0"/>
              <a:t>Cultivating skills in college students</a:t>
            </a:r>
          </a:p>
          <a:p>
            <a:endParaRPr lang="en-US" dirty="0"/>
          </a:p>
        </p:txBody>
      </p:sp>
      <p:sp>
        <p:nvSpPr>
          <p:cNvPr id="77" name="Rectangle 76">
            <a:extLst>
              <a:ext uri="{FF2B5EF4-FFF2-40B4-BE49-F238E27FC236}">
                <a16:creationId xmlns:a16="http://schemas.microsoft.com/office/drawing/2014/main" id="{619EC706-8928-4DFD-8084-35D599EB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737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uark razorbotz">
            <a:extLst>
              <a:ext uri="{FF2B5EF4-FFF2-40B4-BE49-F238E27FC236}">
                <a16:creationId xmlns:a16="http://schemas.microsoft.com/office/drawing/2014/main" id="{343D0415-A317-435D-BFDD-BB4A85A372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16242" y="1768534"/>
            <a:ext cx="3322121" cy="3322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4212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243241"/>
      </a:dk2>
      <a:lt2>
        <a:srgbClr val="E8E3E2"/>
      </a:lt2>
      <a:accent1>
        <a:srgbClr val="4AB0BC"/>
      </a:accent1>
      <a:accent2>
        <a:srgbClr val="3B73B1"/>
      </a:accent2>
      <a:accent3>
        <a:srgbClr val="4D54C3"/>
      </a:accent3>
      <a:accent4>
        <a:srgbClr val="7048B7"/>
      </a:accent4>
      <a:accent5>
        <a:srgbClr val="A84DC3"/>
      </a:accent5>
      <a:accent6>
        <a:srgbClr val="B13B9B"/>
      </a:accent6>
      <a:hlink>
        <a:srgbClr val="C45A4E"/>
      </a:hlink>
      <a:folHlink>
        <a:srgbClr val="7F7F7F"/>
      </a:folHlink>
    </a:clrScheme>
    <a:fontScheme name="Savon">
      <a:majorFont>
        <a:latin typeface="Georgia Pro Cond Blac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TotalTime>
  <Words>357</Words>
  <Application>Microsoft Office PowerPoint</Application>
  <PresentationFormat>Widescreen</PresentationFormat>
  <Paragraphs>46</Paragraphs>
  <Slides>6</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Garamond</vt:lpstr>
      <vt:lpstr>Georgia Pro</vt:lpstr>
      <vt:lpstr>Georgia Pro Cond Black</vt:lpstr>
      <vt:lpstr>Times New Roman</vt:lpstr>
      <vt:lpstr>SavonVTI</vt:lpstr>
      <vt:lpstr>NASA LUNABOTICS</vt:lpstr>
      <vt:lpstr>Problem</vt:lpstr>
      <vt:lpstr>Solution and My Part</vt:lpstr>
      <vt:lpstr>Risk Factors </vt:lpstr>
      <vt:lpstr>Schedule for Development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LUNABOTICS</dc:title>
  <dc:creator>James Hand</dc:creator>
  <cp:lastModifiedBy>James Hand</cp:lastModifiedBy>
  <cp:revision>1</cp:revision>
  <dcterms:created xsi:type="dcterms:W3CDTF">2019-11-24T22:46:01Z</dcterms:created>
  <dcterms:modified xsi:type="dcterms:W3CDTF">2019-11-24T22:47:17Z</dcterms:modified>
</cp:coreProperties>
</file>