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78" r:id="rId5"/>
    <p:sldId id="266" r:id="rId6"/>
    <p:sldId id="261" r:id="rId7"/>
    <p:sldId id="272" r:id="rId8"/>
    <p:sldId id="262" r:id="rId9"/>
    <p:sldId id="273" r:id="rId10"/>
    <p:sldId id="276" r:id="rId11"/>
    <p:sldId id="265" r:id="rId12"/>
    <p:sldId id="258" r:id="rId13"/>
    <p:sldId id="259" r:id="rId14"/>
    <p:sldId id="264" r:id="rId15"/>
    <p:sldId id="271" r:id="rId16"/>
    <p:sldId id="269" r:id="rId17"/>
    <p:sldId id="274" r:id="rId18"/>
    <p:sldId id="270" r:id="rId19"/>
    <p:sldId id="260"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6970B-93AD-B8A3-D393-75BFEB60A2B3}" v="32" dt="2022-04-26T01:09:26.086"/>
    <p1510:client id="{1C261E3D-432E-FB75-8718-628A88B68199}" v="732" dt="2022-04-26T04:05:24.213"/>
    <p1510:client id="{300297E2-E946-38B8-3CAA-6291DAC98E7D}" v="5" dt="2022-03-15T01:58:01.609"/>
    <p1510:client id="{400782EF-01F9-D8DA-65BA-26E953F034EE}" v="19" dt="2022-03-15T03:13:16.316"/>
    <p1510:client id="{4E7E3F09-6F14-76BE-7956-52118684571E}" v="4" dt="2022-04-26T04:15:16.022"/>
    <p1510:client id="{89ED8C57-0282-6A01-3CD0-EA1404B94049}" v="4763" dt="2022-04-26T15:43:00.854"/>
    <p1510:client id="{93E1BB52-7F62-4BE5-A30F-FB2E4AEE629B}" v="62" dt="2022-03-14T23:18:14.109"/>
    <p1510:client id="{B625701D-6F1F-4B2B-B5EE-A08DF88FD957}" v="1298" dt="2022-03-15T19:12:47.714"/>
    <p1510:client id="{CD514A95-95A4-8C7B-95DA-DF93DB213554}" v="8" dt="2022-04-26T01:41:26.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24AB60B-3C62-46FD-98D1-95ACD7D5B1E4}" type="datetimeFigureOut">
              <a:rPr lang="en-US" smtClean="0"/>
              <a:t>4/26/2022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D27B8A5-F038-4526-96AE-7F05BB872DD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00558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AB60B-3C62-46FD-98D1-95ACD7D5B1E4}"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16274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AB60B-3C62-46FD-98D1-95ACD7D5B1E4}"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174041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AB60B-3C62-46FD-98D1-95ACD7D5B1E4}"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80168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B60B-3C62-46FD-98D1-95ACD7D5B1E4}"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7B8A5-F038-4526-96AE-7F05BB872DD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252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4AB60B-3C62-46FD-98D1-95ACD7D5B1E4}"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18468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4AB60B-3C62-46FD-98D1-95ACD7D5B1E4}"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298175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4AB60B-3C62-46FD-98D1-95ACD7D5B1E4}"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74444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AB60B-3C62-46FD-98D1-95ACD7D5B1E4}"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6901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4AB60B-3C62-46FD-98D1-95ACD7D5B1E4}"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262735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4AB60B-3C62-46FD-98D1-95ACD7D5B1E4}"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7B8A5-F038-4526-96AE-7F05BB872DDC}" type="slidenum">
              <a:rPr lang="en-US" smtClean="0"/>
              <a:t>‹#›</a:t>
            </a:fld>
            <a:endParaRPr lang="en-US"/>
          </a:p>
        </p:txBody>
      </p:sp>
    </p:spTree>
    <p:extLst>
      <p:ext uri="{BB962C8B-B14F-4D97-AF65-F5344CB8AC3E}">
        <p14:creationId xmlns:p14="http://schemas.microsoft.com/office/powerpoint/2010/main" val="25590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24AB60B-3C62-46FD-98D1-95ACD7D5B1E4}" type="datetimeFigureOut">
              <a:rPr lang="en-US" smtClean="0"/>
              <a:t>4/26/2022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D27B8A5-F038-4526-96AE-7F05BB872DDC}" type="slidenum">
              <a:rPr lang="en-US" smtClean="0"/>
              <a:t>‹#›</a:t>
            </a:fld>
            <a:endParaRPr lang="en-US"/>
          </a:p>
        </p:txBody>
      </p:sp>
    </p:spTree>
    <p:extLst>
      <p:ext uri="{BB962C8B-B14F-4D97-AF65-F5344CB8AC3E}">
        <p14:creationId xmlns:p14="http://schemas.microsoft.com/office/powerpoint/2010/main" val="190127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D203-53A4-4B50-898C-CA86E35BCF38}"/>
              </a:ext>
            </a:extLst>
          </p:cNvPr>
          <p:cNvSpPr>
            <a:spLocks noGrp="1"/>
          </p:cNvSpPr>
          <p:nvPr>
            <p:ph type="ctrTitle"/>
          </p:nvPr>
        </p:nvSpPr>
        <p:spPr>
          <a:xfrm>
            <a:off x="4770992" y="758952"/>
            <a:ext cx="5909200" cy="3639872"/>
          </a:xfrm>
        </p:spPr>
        <p:txBody>
          <a:bodyPr>
            <a:normAutofit/>
          </a:bodyPr>
          <a:lstStyle/>
          <a:p>
            <a:r>
              <a:rPr lang="en-US"/>
              <a:t>Walmart Tech Bar Scheduler</a:t>
            </a:r>
          </a:p>
        </p:txBody>
      </p:sp>
      <p:sp>
        <p:nvSpPr>
          <p:cNvPr id="3" name="Subtitle 2">
            <a:extLst>
              <a:ext uri="{FF2B5EF4-FFF2-40B4-BE49-F238E27FC236}">
                <a16:creationId xmlns:a16="http://schemas.microsoft.com/office/drawing/2014/main" id="{D4FA2107-3714-441B-8894-A2663DF71CA6}"/>
              </a:ext>
            </a:extLst>
          </p:cNvPr>
          <p:cNvSpPr>
            <a:spLocks noGrp="1"/>
          </p:cNvSpPr>
          <p:nvPr>
            <p:ph type="subTitle" idx="1"/>
          </p:nvPr>
        </p:nvSpPr>
        <p:spPr>
          <a:xfrm>
            <a:off x="4770992" y="4800600"/>
            <a:ext cx="5253929" cy="1691640"/>
          </a:xfrm>
        </p:spPr>
        <p:txBody>
          <a:bodyPr vert="horz" lIns="91440" tIns="45720" rIns="91440" bIns="45720" rtlCol="0" anchor="t">
            <a:normAutofit/>
          </a:bodyPr>
          <a:lstStyle/>
          <a:p>
            <a:r>
              <a:rPr lang="en-US" b="1" i="0">
                <a:solidFill>
                  <a:schemeClr val="tx1"/>
                </a:solidFill>
                <a:effectLst/>
                <a:latin typeface="Times New Roman"/>
                <a:cs typeface="Times New Roman"/>
              </a:rPr>
              <a:t>Ben Hodges, Joe Tam, </a:t>
            </a:r>
            <a:endParaRPr lang="en-US">
              <a:solidFill>
                <a:schemeClr val="tx1"/>
              </a:solidFill>
              <a:latin typeface="Times New Roman"/>
              <a:cs typeface="Times New Roman"/>
            </a:endParaRPr>
          </a:p>
          <a:p>
            <a:r>
              <a:rPr lang="en-US" b="1" i="0">
                <a:solidFill>
                  <a:schemeClr val="tx1"/>
                </a:solidFill>
                <a:effectLst/>
                <a:latin typeface="Times New Roman"/>
                <a:cs typeface="Times New Roman"/>
              </a:rPr>
              <a:t>Austin Dixon,</a:t>
            </a:r>
            <a:r>
              <a:rPr lang="en-US" b="1">
                <a:solidFill>
                  <a:schemeClr val="tx1"/>
                </a:solidFill>
                <a:latin typeface="Times New Roman"/>
                <a:cs typeface="Times New Roman"/>
              </a:rPr>
              <a:t> </a:t>
            </a:r>
            <a:r>
              <a:rPr lang="en-US" b="1" i="0">
                <a:solidFill>
                  <a:schemeClr val="tx1"/>
                </a:solidFill>
                <a:effectLst/>
                <a:latin typeface="Times New Roman"/>
                <a:cs typeface="Times New Roman"/>
              </a:rPr>
              <a:t>Cole Alvarado</a:t>
            </a:r>
            <a:endParaRPr lang="en-US">
              <a:solidFill>
                <a:schemeClr val="tx1"/>
              </a:solidFill>
              <a:latin typeface="Times New Roman"/>
              <a:cs typeface="Times New Roman"/>
            </a:endParaRPr>
          </a:p>
        </p:txBody>
      </p:sp>
      <p:sp>
        <p:nvSpPr>
          <p:cNvPr id="73" name="Rectangle 72">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a:extLst>
              <a:ext uri="{FF2B5EF4-FFF2-40B4-BE49-F238E27FC236}">
                <a16:creationId xmlns:a16="http://schemas.microsoft.com/office/drawing/2014/main" id="{69030C60-DF57-4FCD-90AD-3B7CAFB1D6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1" r="1627" b="4"/>
          <a:stretch/>
        </p:blipFill>
        <p:spPr bwMode="auto">
          <a:xfrm>
            <a:off x="991282" y="1933575"/>
            <a:ext cx="3304622" cy="363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6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895A-2D9C-FE5D-EDE4-90F163C57001}"/>
              </a:ext>
            </a:extLst>
          </p:cNvPr>
          <p:cNvSpPr>
            <a:spLocks noGrp="1"/>
          </p:cNvSpPr>
          <p:nvPr>
            <p:ph type="title"/>
          </p:nvPr>
        </p:nvSpPr>
        <p:spPr/>
        <p:txBody>
          <a:bodyPr/>
          <a:lstStyle/>
          <a:p>
            <a:r>
              <a:rPr lang="en-US"/>
              <a:t>Login Controller Functions</a:t>
            </a:r>
          </a:p>
        </p:txBody>
      </p:sp>
      <p:sp>
        <p:nvSpPr>
          <p:cNvPr id="3" name="Content Placeholder 2">
            <a:extLst>
              <a:ext uri="{FF2B5EF4-FFF2-40B4-BE49-F238E27FC236}">
                <a16:creationId xmlns:a16="http://schemas.microsoft.com/office/drawing/2014/main" id="{64426E4C-B906-2861-90D1-DD5FF7533D23}"/>
              </a:ext>
            </a:extLst>
          </p:cNvPr>
          <p:cNvSpPr>
            <a:spLocks noGrp="1"/>
          </p:cNvSpPr>
          <p:nvPr>
            <p:ph idx="1"/>
          </p:nvPr>
        </p:nvSpPr>
        <p:spPr>
          <a:xfrm>
            <a:off x="1261872" y="2140527"/>
            <a:ext cx="4573158" cy="4351337"/>
          </a:xfrm>
        </p:spPr>
        <p:txBody>
          <a:bodyPr vert="horz" lIns="91440" tIns="45720" rIns="91440" bIns="45720" rtlCol="0" anchor="t">
            <a:normAutofit/>
          </a:bodyPr>
          <a:lstStyle/>
          <a:p>
            <a:r>
              <a:rPr lang="en-US"/>
              <a:t>Create</a:t>
            </a:r>
          </a:p>
          <a:p>
            <a:pPr lvl="1"/>
            <a:r>
              <a:rPr lang="en-US"/>
              <a:t>This will take your username and password information and authenticate it with the user's database and based on whether you're an associate or a technician, it will redirect you to the correct page. If your login information is incorrect, it will prompt you to try again.</a:t>
            </a:r>
          </a:p>
          <a:p>
            <a:pPr>
              <a:buFont typeface="Arial" pitchFamily="18" charset="2"/>
              <a:buChar char="•"/>
            </a:pPr>
            <a:r>
              <a:rPr lang="en-US" spc="0">
                <a:solidFill>
                  <a:srgbClr val="262626"/>
                </a:solidFill>
              </a:rPr>
              <a:t>Destroy</a:t>
            </a:r>
          </a:p>
          <a:p>
            <a:pPr lvl="1"/>
            <a:r>
              <a:rPr lang="en-US">
                <a:solidFill>
                  <a:srgbClr val="262626"/>
                </a:solidFill>
              </a:rPr>
              <a:t>This will log you out of the current session and any access of the website will require you to log back in.</a:t>
            </a:r>
          </a:p>
        </p:txBody>
      </p:sp>
      <p:pic>
        <p:nvPicPr>
          <p:cNvPr id="6" name="Picture 6">
            <a:extLst>
              <a:ext uri="{FF2B5EF4-FFF2-40B4-BE49-F238E27FC236}">
                <a16:creationId xmlns:a16="http://schemas.microsoft.com/office/drawing/2014/main" id="{2A2FDB93-3AF9-E1CC-0C50-343D6E956553}"/>
              </a:ext>
            </a:extLst>
          </p:cNvPr>
          <p:cNvPicPr>
            <a:picLocks noChangeAspect="1"/>
          </p:cNvPicPr>
          <p:nvPr/>
        </p:nvPicPr>
        <p:blipFill>
          <a:blip r:embed="rId2"/>
          <a:stretch>
            <a:fillRect/>
          </a:stretch>
        </p:blipFill>
        <p:spPr>
          <a:xfrm>
            <a:off x="6412523" y="2345028"/>
            <a:ext cx="4536830" cy="3316806"/>
          </a:xfrm>
          <a:prstGeom prst="rect">
            <a:avLst/>
          </a:prstGeom>
        </p:spPr>
      </p:pic>
    </p:spTree>
    <p:extLst>
      <p:ext uri="{BB962C8B-B14F-4D97-AF65-F5344CB8AC3E}">
        <p14:creationId xmlns:p14="http://schemas.microsoft.com/office/powerpoint/2010/main" val="112092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F9BB-4733-4918-A1E6-F7D17BD59A74}"/>
              </a:ext>
            </a:extLst>
          </p:cNvPr>
          <p:cNvSpPr>
            <a:spLocks noGrp="1"/>
          </p:cNvSpPr>
          <p:nvPr>
            <p:ph type="title"/>
          </p:nvPr>
        </p:nvSpPr>
        <p:spPr>
          <a:xfrm>
            <a:off x="248969" y="-275436"/>
            <a:ext cx="9692640" cy="1325562"/>
          </a:xfrm>
        </p:spPr>
        <p:txBody>
          <a:bodyPr/>
          <a:lstStyle/>
          <a:p>
            <a:r>
              <a:rPr lang="en-US"/>
              <a:t>Routes</a:t>
            </a:r>
          </a:p>
        </p:txBody>
      </p:sp>
      <p:pic>
        <p:nvPicPr>
          <p:cNvPr id="3" name="Picture 4" descr="Diagram&#10;&#10;Description automatically generated">
            <a:extLst>
              <a:ext uri="{FF2B5EF4-FFF2-40B4-BE49-F238E27FC236}">
                <a16:creationId xmlns:a16="http://schemas.microsoft.com/office/drawing/2014/main" id="{143EA18A-D8D8-191E-A848-FBB00828DED3}"/>
              </a:ext>
            </a:extLst>
          </p:cNvPr>
          <p:cNvPicPr>
            <a:picLocks noChangeAspect="1"/>
          </p:cNvPicPr>
          <p:nvPr/>
        </p:nvPicPr>
        <p:blipFill>
          <a:blip r:embed="rId2"/>
          <a:stretch>
            <a:fillRect/>
          </a:stretch>
        </p:blipFill>
        <p:spPr>
          <a:xfrm>
            <a:off x="3270739" y="1048241"/>
            <a:ext cx="5650523" cy="5230441"/>
          </a:xfrm>
          <a:prstGeom prst="rect">
            <a:avLst/>
          </a:prstGeom>
        </p:spPr>
      </p:pic>
    </p:spTree>
    <p:extLst>
      <p:ext uri="{BB962C8B-B14F-4D97-AF65-F5344CB8AC3E}">
        <p14:creationId xmlns:p14="http://schemas.microsoft.com/office/powerpoint/2010/main" val="181570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0E7-9AA6-4D8B-B94C-AC6FFFDE51AD}"/>
              </a:ext>
            </a:extLst>
          </p:cNvPr>
          <p:cNvSpPr>
            <a:spLocks noGrp="1"/>
          </p:cNvSpPr>
          <p:nvPr>
            <p:ph type="title"/>
          </p:nvPr>
        </p:nvSpPr>
        <p:spPr>
          <a:xfrm>
            <a:off x="254240" y="166765"/>
            <a:ext cx="3400340" cy="740123"/>
          </a:xfrm>
        </p:spPr>
        <p:txBody>
          <a:bodyPr>
            <a:normAutofit/>
          </a:bodyPr>
          <a:lstStyle/>
          <a:p>
            <a:r>
              <a:rPr lang="en-US"/>
              <a:t>Login Page</a:t>
            </a:r>
          </a:p>
        </p:txBody>
      </p:sp>
      <p:pic>
        <p:nvPicPr>
          <p:cNvPr id="3074" name="Picture 2">
            <a:extLst>
              <a:ext uri="{FF2B5EF4-FFF2-40B4-BE49-F238E27FC236}">
                <a16:creationId xmlns:a16="http://schemas.microsoft.com/office/drawing/2014/main" id="{5703B77C-F4BD-4D72-BB43-3EBEF21829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534" y="6258560"/>
            <a:ext cx="1780292" cy="4272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Graphical user interface&#10;&#10;Description automatically generated">
            <a:extLst>
              <a:ext uri="{FF2B5EF4-FFF2-40B4-BE49-F238E27FC236}">
                <a16:creationId xmlns:a16="http://schemas.microsoft.com/office/drawing/2014/main" id="{6A1CB4AA-C2D6-0F1B-ECB8-467DE2C0177F}"/>
              </a:ext>
            </a:extLst>
          </p:cNvPr>
          <p:cNvPicPr>
            <a:picLocks noChangeAspect="1"/>
          </p:cNvPicPr>
          <p:nvPr/>
        </p:nvPicPr>
        <p:blipFill>
          <a:blip r:embed="rId3"/>
          <a:stretch>
            <a:fillRect/>
          </a:stretch>
        </p:blipFill>
        <p:spPr>
          <a:xfrm>
            <a:off x="2654061" y="1096273"/>
            <a:ext cx="6898255" cy="5096774"/>
          </a:xfrm>
          <a:prstGeom prst="rect">
            <a:avLst/>
          </a:prstGeom>
        </p:spPr>
      </p:pic>
    </p:spTree>
    <p:extLst>
      <p:ext uri="{BB962C8B-B14F-4D97-AF65-F5344CB8AC3E}">
        <p14:creationId xmlns:p14="http://schemas.microsoft.com/office/powerpoint/2010/main" val="123288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0E7-9AA6-4D8B-B94C-AC6FFFDE51AD}"/>
              </a:ext>
            </a:extLst>
          </p:cNvPr>
          <p:cNvSpPr>
            <a:spLocks noGrp="1"/>
          </p:cNvSpPr>
          <p:nvPr>
            <p:ph type="title"/>
          </p:nvPr>
        </p:nvSpPr>
        <p:spPr>
          <a:xfrm>
            <a:off x="254240" y="166765"/>
            <a:ext cx="10236751" cy="740123"/>
          </a:xfrm>
        </p:spPr>
        <p:txBody>
          <a:bodyPr>
            <a:normAutofit/>
          </a:bodyPr>
          <a:lstStyle/>
          <a:p>
            <a:r>
              <a:rPr lang="en-US"/>
              <a:t>Associate Tech Bar Selection Page</a:t>
            </a:r>
          </a:p>
        </p:txBody>
      </p:sp>
      <p:pic>
        <p:nvPicPr>
          <p:cNvPr id="3074" name="Picture 2">
            <a:extLst>
              <a:ext uri="{FF2B5EF4-FFF2-40B4-BE49-F238E27FC236}">
                <a16:creationId xmlns:a16="http://schemas.microsoft.com/office/drawing/2014/main" id="{5703B77C-F4BD-4D72-BB43-3EBEF21829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534" y="6258560"/>
            <a:ext cx="1780292" cy="427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0B0EE1BE-D0F2-2ACF-5A66-D69FBBD388E9}"/>
              </a:ext>
            </a:extLst>
          </p:cNvPr>
          <p:cNvPicPr>
            <a:picLocks noChangeAspect="1"/>
          </p:cNvPicPr>
          <p:nvPr/>
        </p:nvPicPr>
        <p:blipFill>
          <a:blip r:embed="rId3"/>
          <a:stretch>
            <a:fillRect/>
          </a:stretch>
        </p:blipFill>
        <p:spPr>
          <a:xfrm>
            <a:off x="2160494" y="904357"/>
            <a:ext cx="7037293" cy="5174790"/>
          </a:xfrm>
          <a:prstGeom prst="rect">
            <a:avLst/>
          </a:prstGeom>
        </p:spPr>
      </p:pic>
    </p:spTree>
    <p:extLst>
      <p:ext uri="{BB962C8B-B14F-4D97-AF65-F5344CB8AC3E}">
        <p14:creationId xmlns:p14="http://schemas.microsoft.com/office/powerpoint/2010/main" val="96606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2344-706B-4429-B908-7DA9AFDCDF5E}"/>
              </a:ext>
            </a:extLst>
          </p:cNvPr>
          <p:cNvSpPr>
            <a:spLocks noGrp="1"/>
          </p:cNvSpPr>
          <p:nvPr>
            <p:ph type="title"/>
          </p:nvPr>
        </p:nvSpPr>
        <p:spPr>
          <a:xfrm>
            <a:off x="339451" y="-446372"/>
            <a:ext cx="9692640" cy="1325562"/>
          </a:xfrm>
        </p:spPr>
        <p:txBody>
          <a:bodyPr/>
          <a:lstStyle/>
          <a:p>
            <a:r>
              <a:rPr lang="en-US"/>
              <a:t>Associate Tech Bar Entrance Page</a:t>
            </a:r>
          </a:p>
        </p:txBody>
      </p:sp>
      <p:pic>
        <p:nvPicPr>
          <p:cNvPr id="3" name="Picture 4" descr="Graphical user interface, text, application&#10;&#10;Description automatically generated">
            <a:extLst>
              <a:ext uri="{FF2B5EF4-FFF2-40B4-BE49-F238E27FC236}">
                <a16:creationId xmlns:a16="http://schemas.microsoft.com/office/drawing/2014/main" id="{ED90013E-83AB-F201-E119-44E7C2D53B58}"/>
              </a:ext>
            </a:extLst>
          </p:cNvPr>
          <p:cNvPicPr>
            <a:picLocks noChangeAspect="1"/>
          </p:cNvPicPr>
          <p:nvPr/>
        </p:nvPicPr>
        <p:blipFill>
          <a:blip r:embed="rId2"/>
          <a:stretch>
            <a:fillRect/>
          </a:stretch>
        </p:blipFill>
        <p:spPr>
          <a:xfrm>
            <a:off x="1735017" y="1071237"/>
            <a:ext cx="7139352" cy="5266507"/>
          </a:xfrm>
          <a:prstGeom prst="rect">
            <a:avLst/>
          </a:prstGeom>
        </p:spPr>
      </p:pic>
    </p:spTree>
    <p:extLst>
      <p:ext uri="{BB962C8B-B14F-4D97-AF65-F5344CB8AC3E}">
        <p14:creationId xmlns:p14="http://schemas.microsoft.com/office/powerpoint/2010/main" val="407880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70B4-80D1-00B8-D40F-B2D38E7BEDF1}"/>
              </a:ext>
            </a:extLst>
          </p:cNvPr>
          <p:cNvSpPr>
            <a:spLocks noGrp="1"/>
          </p:cNvSpPr>
          <p:nvPr>
            <p:ph type="title"/>
          </p:nvPr>
        </p:nvSpPr>
        <p:spPr>
          <a:xfrm>
            <a:off x="452980" y="342313"/>
            <a:ext cx="9833316" cy="798024"/>
          </a:xfrm>
        </p:spPr>
        <p:txBody>
          <a:bodyPr/>
          <a:lstStyle/>
          <a:p>
            <a:r>
              <a:rPr lang="en-US"/>
              <a:t>Associate Tech Bar In Queue Page</a:t>
            </a:r>
          </a:p>
        </p:txBody>
      </p:sp>
      <p:pic>
        <p:nvPicPr>
          <p:cNvPr id="5" name="Picture 6" descr="Text&#10;&#10;Description automatically generated">
            <a:extLst>
              <a:ext uri="{FF2B5EF4-FFF2-40B4-BE49-F238E27FC236}">
                <a16:creationId xmlns:a16="http://schemas.microsoft.com/office/drawing/2014/main" id="{E83E2846-5BBD-28FE-702B-73B24B00FBF5}"/>
              </a:ext>
            </a:extLst>
          </p:cNvPr>
          <p:cNvPicPr>
            <a:picLocks noChangeAspect="1"/>
          </p:cNvPicPr>
          <p:nvPr/>
        </p:nvPicPr>
        <p:blipFill>
          <a:blip r:embed="rId2"/>
          <a:stretch>
            <a:fillRect/>
          </a:stretch>
        </p:blipFill>
        <p:spPr>
          <a:xfrm>
            <a:off x="1887415" y="1282254"/>
            <a:ext cx="6869722" cy="5067214"/>
          </a:xfrm>
          <a:prstGeom prst="rect">
            <a:avLst/>
          </a:prstGeom>
        </p:spPr>
      </p:pic>
    </p:spTree>
    <p:extLst>
      <p:ext uri="{BB962C8B-B14F-4D97-AF65-F5344CB8AC3E}">
        <p14:creationId xmlns:p14="http://schemas.microsoft.com/office/powerpoint/2010/main" val="414888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FBE1-B19B-651C-611E-B9A3F7E41855}"/>
              </a:ext>
            </a:extLst>
          </p:cNvPr>
          <p:cNvSpPr>
            <a:spLocks noGrp="1"/>
          </p:cNvSpPr>
          <p:nvPr>
            <p:ph type="title"/>
          </p:nvPr>
        </p:nvSpPr>
        <p:spPr>
          <a:xfrm>
            <a:off x="253687" y="365760"/>
            <a:ext cx="9692640" cy="704239"/>
          </a:xfrm>
        </p:spPr>
        <p:txBody>
          <a:bodyPr/>
          <a:lstStyle/>
          <a:p>
            <a:r>
              <a:rPr lang="en-US"/>
              <a:t>Technician Selection Page</a:t>
            </a:r>
          </a:p>
        </p:txBody>
      </p:sp>
      <p:pic>
        <p:nvPicPr>
          <p:cNvPr id="4" name="Picture 4" descr="Table&#10;&#10;Description automatically generated">
            <a:extLst>
              <a:ext uri="{FF2B5EF4-FFF2-40B4-BE49-F238E27FC236}">
                <a16:creationId xmlns:a16="http://schemas.microsoft.com/office/drawing/2014/main" id="{ABC8730E-760E-AB8C-B19E-65CE33AABD4B}"/>
              </a:ext>
            </a:extLst>
          </p:cNvPr>
          <p:cNvPicPr>
            <a:picLocks noChangeAspect="1"/>
          </p:cNvPicPr>
          <p:nvPr/>
        </p:nvPicPr>
        <p:blipFill>
          <a:blip r:embed="rId2"/>
          <a:stretch>
            <a:fillRect/>
          </a:stretch>
        </p:blipFill>
        <p:spPr>
          <a:xfrm>
            <a:off x="1758462" y="1211915"/>
            <a:ext cx="7397261" cy="5430629"/>
          </a:xfrm>
          <a:prstGeom prst="rect">
            <a:avLst/>
          </a:prstGeom>
        </p:spPr>
      </p:pic>
    </p:spTree>
    <p:extLst>
      <p:ext uri="{BB962C8B-B14F-4D97-AF65-F5344CB8AC3E}">
        <p14:creationId xmlns:p14="http://schemas.microsoft.com/office/powerpoint/2010/main" val="304166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1FA5-EC4A-8D83-AFE5-91885FBE098D}"/>
              </a:ext>
            </a:extLst>
          </p:cNvPr>
          <p:cNvSpPr>
            <a:spLocks noGrp="1"/>
          </p:cNvSpPr>
          <p:nvPr>
            <p:ph type="title"/>
          </p:nvPr>
        </p:nvSpPr>
        <p:spPr>
          <a:xfrm>
            <a:off x="499872" y="365759"/>
            <a:ext cx="9692640" cy="786301"/>
          </a:xfrm>
        </p:spPr>
        <p:txBody>
          <a:bodyPr/>
          <a:lstStyle/>
          <a:p>
            <a:r>
              <a:rPr lang="en-US"/>
              <a:t>Technician Main Page</a:t>
            </a:r>
          </a:p>
        </p:txBody>
      </p:sp>
      <p:pic>
        <p:nvPicPr>
          <p:cNvPr id="6" name="Picture 6">
            <a:extLst>
              <a:ext uri="{FF2B5EF4-FFF2-40B4-BE49-F238E27FC236}">
                <a16:creationId xmlns:a16="http://schemas.microsoft.com/office/drawing/2014/main" id="{A3EF21F8-EB04-4B48-E7C6-AE5C2367A0EA}"/>
              </a:ext>
            </a:extLst>
          </p:cNvPr>
          <p:cNvPicPr>
            <a:picLocks noChangeAspect="1"/>
          </p:cNvPicPr>
          <p:nvPr/>
        </p:nvPicPr>
        <p:blipFill>
          <a:blip r:embed="rId2"/>
          <a:stretch>
            <a:fillRect/>
          </a:stretch>
        </p:blipFill>
        <p:spPr>
          <a:xfrm>
            <a:off x="1371601" y="1427243"/>
            <a:ext cx="7948244" cy="4929635"/>
          </a:xfrm>
          <a:prstGeom prst="rect">
            <a:avLst/>
          </a:prstGeom>
        </p:spPr>
      </p:pic>
    </p:spTree>
    <p:extLst>
      <p:ext uri="{BB962C8B-B14F-4D97-AF65-F5344CB8AC3E}">
        <p14:creationId xmlns:p14="http://schemas.microsoft.com/office/powerpoint/2010/main" val="409670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EC65-DEE5-C21D-0E46-64EEC439DCA4}"/>
              </a:ext>
            </a:extLst>
          </p:cNvPr>
          <p:cNvSpPr>
            <a:spLocks noGrp="1"/>
          </p:cNvSpPr>
          <p:nvPr>
            <p:ph type="title"/>
          </p:nvPr>
        </p:nvSpPr>
        <p:spPr>
          <a:xfrm>
            <a:off x="546764" y="260252"/>
            <a:ext cx="9598856" cy="798023"/>
          </a:xfrm>
        </p:spPr>
        <p:txBody>
          <a:bodyPr>
            <a:normAutofit/>
          </a:bodyPr>
          <a:lstStyle/>
          <a:p>
            <a:r>
              <a:rPr lang="en-US"/>
              <a:t>Technician Create Ticket</a:t>
            </a:r>
          </a:p>
        </p:txBody>
      </p:sp>
      <p:pic>
        <p:nvPicPr>
          <p:cNvPr id="4" name="Picture 4" descr="A screenshot of a computer&#10;&#10;Description automatically generated">
            <a:extLst>
              <a:ext uri="{FF2B5EF4-FFF2-40B4-BE49-F238E27FC236}">
                <a16:creationId xmlns:a16="http://schemas.microsoft.com/office/drawing/2014/main" id="{53E8DE2F-29AA-7DAD-38B2-4CA0A1F13BB7}"/>
              </a:ext>
            </a:extLst>
          </p:cNvPr>
          <p:cNvPicPr>
            <a:picLocks noChangeAspect="1"/>
          </p:cNvPicPr>
          <p:nvPr/>
        </p:nvPicPr>
        <p:blipFill>
          <a:blip r:embed="rId2"/>
          <a:stretch>
            <a:fillRect/>
          </a:stretch>
        </p:blipFill>
        <p:spPr>
          <a:xfrm>
            <a:off x="1336431" y="1450690"/>
            <a:ext cx="8018583" cy="4976528"/>
          </a:xfrm>
          <a:prstGeom prst="rect">
            <a:avLst/>
          </a:prstGeom>
        </p:spPr>
      </p:pic>
    </p:spTree>
    <p:extLst>
      <p:ext uri="{BB962C8B-B14F-4D97-AF65-F5344CB8AC3E}">
        <p14:creationId xmlns:p14="http://schemas.microsoft.com/office/powerpoint/2010/main" val="76659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0E7-9AA6-4D8B-B94C-AC6FFFDE51AD}"/>
              </a:ext>
            </a:extLst>
          </p:cNvPr>
          <p:cNvSpPr>
            <a:spLocks noGrp="1"/>
          </p:cNvSpPr>
          <p:nvPr>
            <p:ph type="title"/>
          </p:nvPr>
        </p:nvSpPr>
        <p:spPr>
          <a:xfrm>
            <a:off x="254240" y="166765"/>
            <a:ext cx="6754998" cy="740123"/>
          </a:xfrm>
        </p:spPr>
        <p:txBody>
          <a:bodyPr>
            <a:normAutofit/>
          </a:bodyPr>
          <a:lstStyle/>
          <a:p>
            <a:r>
              <a:rPr lang="en-US"/>
              <a:t>Technician Close Ticket</a:t>
            </a:r>
          </a:p>
        </p:txBody>
      </p:sp>
      <p:pic>
        <p:nvPicPr>
          <p:cNvPr id="3074" name="Picture 2">
            <a:extLst>
              <a:ext uri="{FF2B5EF4-FFF2-40B4-BE49-F238E27FC236}">
                <a16:creationId xmlns:a16="http://schemas.microsoft.com/office/drawing/2014/main" id="{5703B77C-F4BD-4D72-BB43-3EBEF21829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534" y="6258560"/>
            <a:ext cx="1780292" cy="427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screenshot of a computer&#10;&#10;Description automatically generated">
            <a:extLst>
              <a:ext uri="{FF2B5EF4-FFF2-40B4-BE49-F238E27FC236}">
                <a16:creationId xmlns:a16="http://schemas.microsoft.com/office/drawing/2014/main" id="{D6877C4B-CC36-1111-5A8F-591029F9D8F7}"/>
              </a:ext>
            </a:extLst>
          </p:cNvPr>
          <p:cNvPicPr>
            <a:picLocks noChangeAspect="1"/>
          </p:cNvPicPr>
          <p:nvPr/>
        </p:nvPicPr>
        <p:blipFill>
          <a:blip r:embed="rId3"/>
          <a:stretch>
            <a:fillRect/>
          </a:stretch>
        </p:blipFill>
        <p:spPr>
          <a:xfrm>
            <a:off x="1570892" y="1157612"/>
            <a:ext cx="7831013" cy="4859297"/>
          </a:xfrm>
          <a:prstGeom prst="rect">
            <a:avLst/>
          </a:prstGeom>
        </p:spPr>
      </p:pic>
    </p:spTree>
    <p:extLst>
      <p:ext uri="{BB962C8B-B14F-4D97-AF65-F5344CB8AC3E}">
        <p14:creationId xmlns:p14="http://schemas.microsoft.com/office/powerpoint/2010/main" val="179528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77F9-2BCE-C298-F19D-504A6B06A8BF}"/>
              </a:ext>
            </a:extLst>
          </p:cNvPr>
          <p:cNvSpPr>
            <a:spLocks noGrp="1"/>
          </p:cNvSpPr>
          <p:nvPr>
            <p:ph type="title"/>
          </p:nvPr>
        </p:nvSpPr>
        <p:spPr/>
        <p:txBody>
          <a:bodyPr/>
          <a:lstStyle/>
          <a:p>
            <a:r>
              <a:rPr lang="en-US"/>
              <a:t>Problem</a:t>
            </a:r>
          </a:p>
        </p:txBody>
      </p:sp>
      <p:sp>
        <p:nvSpPr>
          <p:cNvPr id="3" name="Content Placeholder 2">
            <a:extLst>
              <a:ext uri="{FF2B5EF4-FFF2-40B4-BE49-F238E27FC236}">
                <a16:creationId xmlns:a16="http://schemas.microsoft.com/office/drawing/2014/main" id="{8177441C-CB49-9C34-6940-9690E668D96C}"/>
              </a:ext>
            </a:extLst>
          </p:cNvPr>
          <p:cNvSpPr>
            <a:spLocks noGrp="1"/>
          </p:cNvSpPr>
          <p:nvPr>
            <p:ph idx="1"/>
          </p:nvPr>
        </p:nvSpPr>
        <p:spPr>
          <a:xfrm>
            <a:off x="1261872" y="2157249"/>
            <a:ext cx="4837913" cy="3694441"/>
          </a:xfrm>
        </p:spPr>
        <p:txBody>
          <a:bodyPr vert="horz" lIns="91440" tIns="45720" rIns="91440" bIns="45720" rtlCol="0" anchor="t">
            <a:normAutofit/>
          </a:bodyPr>
          <a:lstStyle/>
          <a:p>
            <a:r>
              <a:rPr lang="en-US"/>
              <a:t>Walmart's MyTech Portal is great for solving Tech related issues from a remote location.</a:t>
            </a:r>
          </a:p>
          <a:p>
            <a:r>
              <a:rPr lang="en-US"/>
              <a:t>However, some issues require a technician to physically repair a device, and in that case the associate will need to go to a Tech Bar. </a:t>
            </a:r>
          </a:p>
          <a:p>
            <a:r>
              <a:rPr lang="en-US"/>
              <a:t>The current system for checking into these Tech Bars is flawed and can cause associates to lose time and technicians to be unprepared for arriving associates.</a:t>
            </a:r>
          </a:p>
          <a:p>
            <a:pPr marL="0" indent="0">
              <a:buNone/>
            </a:pPr>
            <a:endParaRPr lang="en-US"/>
          </a:p>
        </p:txBody>
      </p:sp>
      <p:pic>
        <p:nvPicPr>
          <p:cNvPr id="4" name="Picture 4" descr="Icon&#10;&#10;Description automatically generated">
            <a:extLst>
              <a:ext uri="{FF2B5EF4-FFF2-40B4-BE49-F238E27FC236}">
                <a16:creationId xmlns:a16="http://schemas.microsoft.com/office/drawing/2014/main" id="{D3E01D00-9512-53E2-A358-B17F81D40FD4}"/>
              </a:ext>
            </a:extLst>
          </p:cNvPr>
          <p:cNvPicPr>
            <a:picLocks noChangeAspect="1"/>
          </p:cNvPicPr>
          <p:nvPr/>
        </p:nvPicPr>
        <p:blipFill>
          <a:blip r:embed="rId2"/>
          <a:stretch>
            <a:fillRect/>
          </a:stretch>
        </p:blipFill>
        <p:spPr>
          <a:xfrm>
            <a:off x="6011917" y="1269124"/>
            <a:ext cx="4842294" cy="4827916"/>
          </a:xfrm>
          <a:prstGeom prst="rect">
            <a:avLst/>
          </a:prstGeom>
        </p:spPr>
      </p:pic>
    </p:spTree>
    <p:extLst>
      <p:ext uri="{BB962C8B-B14F-4D97-AF65-F5344CB8AC3E}">
        <p14:creationId xmlns:p14="http://schemas.microsoft.com/office/powerpoint/2010/main" val="356282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49E7-43CA-DF2B-480A-A47E96488319}"/>
              </a:ext>
            </a:extLst>
          </p:cNvPr>
          <p:cNvSpPr>
            <a:spLocks noGrp="1"/>
          </p:cNvSpPr>
          <p:nvPr>
            <p:ph type="title"/>
          </p:nvPr>
        </p:nvSpPr>
        <p:spPr/>
        <p:txBody>
          <a:bodyPr/>
          <a:lstStyle/>
          <a:p>
            <a:r>
              <a:rPr lang="en-US"/>
              <a:t>External Technologies</a:t>
            </a:r>
          </a:p>
        </p:txBody>
      </p:sp>
      <p:sp>
        <p:nvSpPr>
          <p:cNvPr id="6" name="Content Placeholder 5">
            <a:extLst>
              <a:ext uri="{FF2B5EF4-FFF2-40B4-BE49-F238E27FC236}">
                <a16:creationId xmlns:a16="http://schemas.microsoft.com/office/drawing/2014/main" id="{0ABD2B7A-074F-8409-9C66-06358099990E}"/>
              </a:ext>
            </a:extLst>
          </p:cNvPr>
          <p:cNvSpPr>
            <a:spLocks noGrp="1"/>
          </p:cNvSpPr>
          <p:nvPr>
            <p:ph idx="1"/>
          </p:nvPr>
        </p:nvSpPr>
        <p:spPr>
          <a:xfrm>
            <a:off x="1261872" y="1828800"/>
            <a:ext cx="4828493" cy="4351337"/>
          </a:xfrm>
        </p:spPr>
        <p:txBody>
          <a:bodyPr vert="horz" lIns="91440" tIns="45720" rIns="91440" bIns="45720" rtlCol="0" anchor="t">
            <a:normAutofit/>
          </a:bodyPr>
          <a:lstStyle/>
          <a:p>
            <a:r>
              <a:rPr lang="en-US"/>
              <a:t>Bootstrap</a:t>
            </a:r>
          </a:p>
          <a:p>
            <a:pPr lvl="1"/>
            <a:r>
              <a:rPr lang="en-US" spc="10">
                <a:solidFill>
                  <a:srgbClr val="000000"/>
                </a:solidFill>
              </a:rPr>
              <a:t>Our Bootstrap served as a template for our application. This was crucial for our development since none of us had a lot of UI experience.</a:t>
            </a:r>
          </a:p>
          <a:p>
            <a:pPr>
              <a:buFont typeface="Arial" pitchFamily="18" charset="2"/>
              <a:buChar char="•"/>
            </a:pPr>
            <a:r>
              <a:rPr lang="en-US">
                <a:solidFill>
                  <a:srgbClr val="000000"/>
                </a:solidFill>
              </a:rPr>
              <a:t>Datatables JQuery</a:t>
            </a:r>
            <a:endParaRPr lang="en-US" dirty="0">
              <a:solidFill>
                <a:srgbClr val="000000"/>
              </a:solidFill>
            </a:endParaRPr>
          </a:p>
          <a:p>
            <a:pPr lvl="1"/>
            <a:r>
              <a:rPr lang="en-US" spc="10">
                <a:solidFill>
                  <a:srgbClr val="000000"/>
                </a:solidFill>
              </a:rPr>
              <a:t>To make the datatables in our application look nice we used a JQuery that automatically creates visually appealing ones out of data.</a:t>
            </a:r>
          </a:p>
          <a:p>
            <a:pPr>
              <a:buFont typeface="Arial" pitchFamily="18" charset="2"/>
              <a:buChar char="•"/>
            </a:pPr>
            <a:r>
              <a:rPr lang="en-US">
                <a:solidFill>
                  <a:srgbClr val="000000"/>
                </a:solidFill>
              </a:rPr>
              <a:t>Geocoder</a:t>
            </a:r>
          </a:p>
          <a:p>
            <a:pPr lvl="1"/>
            <a:r>
              <a:rPr lang="en-US" spc="10">
                <a:solidFill>
                  <a:srgbClr val="000000"/>
                </a:solidFill>
              </a:rPr>
              <a:t>A geocoder gem was used to automatically calculate the longitude and latitude of Bars when they are placed in the database. </a:t>
            </a:r>
            <a:endParaRPr lang="en-US" spc="10" dirty="0">
              <a:solidFill>
                <a:srgbClr val="000000"/>
              </a:solidFill>
            </a:endParaRPr>
          </a:p>
        </p:txBody>
      </p:sp>
      <p:pic>
        <p:nvPicPr>
          <p:cNvPr id="3" name="Picture 3">
            <a:extLst>
              <a:ext uri="{FF2B5EF4-FFF2-40B4-BE49-F238E27FC236}">
                <a16:creationId xmlns:a16="http://schemas.microsoft.com/office/drawing/2014/main" id="{00081A09-010E-D48B-1647-499FFCE73CCB}"/>
              </a:ext>
            </a:extLst>
          </p:cNvPr>
          <p:cNvPicPr>
            <a:picLocks noChangeAspect="1"/>
          </p:cNvPicPr>
          <p:nvPr/>
        </p:nvPicPr>
        <p:blipFill>
          <a:blip r:embed="rId2"/>
          <a:stretch>
            <a:fillRect/>
          </a:stretch>
        </p:blipFill>
        <p:spPr>
          <a:xfrm>
            <a:off x="6115519" y="1935255"/>
            <a:ext cx="4827916" cy="3652332"/>
          </a:xfrm>
          <a:prstGeom prst="rect">
            <a:avLst/>
          </a:prstGeom>
        </p:spPr>
      </p:pic>
    </p:spTree>
    <p:extLst>
      <p:ext uri="{BB962C8B-B14F-4D97-AF65-F5344CB8AC3E}">
        <p14:creationId xmlns:p14="http://schemas.microsoft.com/office/powerpoint/2010/main" val="247341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D4AE-394C-1E68-6E59-B0BE6DC9BA02}"/>
              </a:ext>
            </a:extLst>
          </p:cNvPr>
          <p:cNvSpPr>
            <a:spLocks noGrp="1"/>
          </p:cNvSpPr>
          <p:nvPr>
            <p:ph type="title"/>
          </p:nvPr>
        </p:nvSpPr>
        <p:spPr/>
        <p:txBody>
          <a:bodyPr/>
          <a:lstStyle/>
          <a:p>
            <a:r>
              <a:rPr lang="en-US"/>
              <a:t>Future Steps</a:t>
            </a:r>
          </a:p>
        </p:txBody>
      </p:sp>
      <p:sp>
        <p:nvSpPr>
          <p:cNvPr id="3" name="Content Placeholder 2">
            <a:extLst>
              <a:ext uri="{FF2B5EF4-FFF2-40B4-BE49-F238E27FC236}">
                <a16:creationId xmlns:a16="http://schemas.microsoft.com/office/drawing/2014/main" id="{903551E7-4863-0B5F-C7CB-9637A249E7D2}"/>
              </a:ext>
            </a:extLst>
          </p:cNvPr>
          <p:cNvSpPr>
            <a:spLocks noGrp="1"/>
          </p:cNvSpPr>
          <p:nvPr>
            <p:ph idx="1"/>
          </p:nvPr>
        </p:nvSpPr>
        <p:spPr>
          <a:xfrm>
            <a:off x="945349" y="2016369"/>
            <a:ext cx="4832253" cy="4351337"/>
          </a:xfrm>
        </p:spPr>
        <p:txBody>
          <a:bodyPr vert="horz" lIns="91440" tIns="45720" rIns="91440" bIns="45720" rtlCol="0" anchor="t">
            <a:normAutofit/>
          </a:bodyPr>
          <a:lstStyle/>
          <a:p>
            <a:r>
              <a:rPr lang="en-US"/>
              <a:t>Location Improvements</a:t>
            </a:r>
          </a:p>
          <a:p>
            <a:pPr lvl="1"/>
            <a:r>
              <a:rPr lang="en-US" spc="10">
                <a:solidFill>
                  <a:srgbClr val="000000"/>
                </a:solidFill>
              </a:rPr>
              <a:t>Our current implementation of location detection only takes the current city of the user into account. A major improvement would be to calculate the closest Tech Bar by exact location.</a:t>
            </a:r>
          </a:p>
          <a:p>
            <a:pPr>
              <a:buFont typeface="Arial" pitchFamily="18" charset="2"/>
              <a:buChar char="•"/>
            </a:pPr>
            <a:r>
              <a:rPr lang="en-US">
                <a:solidFill>
                  <a:srgbClr val="000000"/>
                </a:solidFill>
              </a:rPr>
              <a:t>Security Improvements</a:t>
            </a:r>
          </a:p>
          <a:p>
            <a:pPr lvl="1"/>
            <a:r>
              <a:rPr lang="en-US" spc="10">
                <a:solidFill>
                  <a:srgbClr val="000000"/>
                </a:solidFill>
              </a:rPr>
              <a:t>With none of us being experts in Web development some security oversights were most likely made. Someone well versed in the field would most likely be able to improve our security.</a:t>
            </a:r>
            <a:endParaRPr lang="en-US">
              <a:solidFill>
                <a:srgbClr val="000000"/>
              </a:solidFill>
            </a:endParaRPr>
          </a:p>
        </p:txBody>
      </p:sp>
      <p:pic>
        <p:nvPicPr>
          <p:cNvPr id="5" name="Picture 5" descr="Icon&#10;&#10;Description automatically generated">
            <a:extLst>
              <a:ext uri="{FF2B5EF4-FFF2-40B4-BE49-F238E27FC236}">
                <a16:creationId xmlns:a16="http://schemas.microsoft.com/office/drawing/2014/main" id="{E3F7CE60-73B2-97FE-DC28-BF010B844E8F}"/>
              </a:ext>
            </a:extLst>
          </p:cNvPr>
          <p:cNvPicPr>
            <a:picLocks noChangeAspect="1"/>
          </p:cNvPicPr>
          <p:nvPr/>
        </p:nvPicPr>
        <p:blipFill>
          <a:blip r:embed="rId2"/>
          <a:stretch>
            <a:fillRect/>
          </a:stretch>
        </p:blipFill>
        <p:spPr>
          <a:xfrm>
            <a:off x="6683708" y="1710104"/>
            <a:ext cx="3672254" cy="3672254"/>
          </a:xfrm>
          <a:prstGeom prst="rect">
            <a:avLst/>
          </a:prstGeom>
        </p:spPr>
      </p:pic>
    </p:spTree>
    <p:extLst>
      <p:ext uri="{BB962C8B-B14F-4D97-AF65-F5344CB8AC3E}">
        <p14:creationId xmlns:p14="http://schemas.microsoft.com/office/powerpoint/2010/main" val="371856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CC07-49F8-8E85-1CC3-A4795F6F879A}"/>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BA1AE8C6-7041-1E0C-FA9E-0308C90E2957}"/>
              </a:ext>
            </a:extLst>
          </p:cNvPr>
          <p:cNvSpPr>
            <a:spLocks noGrp="1"/>
          </p:cNvSpPr>
          <p:nvPr>
            <p:ph idx="1"/>
          </p:nvPr>
        </p:nvSpPr>
        <p:spPr/>
        <p:txBody>
          <a:bodyPr vert="horz" lIns="91440" tIns="45720" rIns="91440" bIns="45720" rtlCol="0" anchor="t">
            <a:normAutofit/>
          </a:bodyPr>
          <a:lstStyle/>
          <a:p>
            <a:r>
              <a:rPr lang="en-US">
                <a:ea typeface="+mn-lt"/>
                <a:cs typeface="+mn-lt"/>
              </a:rPr>
              <a:t>The goal of this project is to create an end-to-end Tech Bar scheduler web application for Walmart associates and tech support technicians.</a:t>
            </a:r>
          </a:p>
          <a:p>
            <a:r>
              <a:rPr lang="en-US"/>
              <a:t>Associates can see the bars closest to them and choose to queue in the bar that they prefer. They can also leave the bar they are currently queued in if they have other obligations that occur.</a:t>
            </a:r>
          </a:p>
          <a:p>
            <a:r>
              <a:rPr lang="en-US"/>
              <a:t>Technicians can manage the bar they assign themselves to. This includes pulling associates out of the queue, closing the bar when the time comes, and closing tickets. </a:t>
            </a:r>
          </a:p>
          <a:p>
            <a:r>
              <a:rPr lang="en-US"/>
              <a:t>A login system will also allow a degree of security to ensure associates and technicians are only authorized to see the pages in the app that they are supposed to. </a:t>
            </a:r>
          </a:p>
          <a:p>
            <a:endParaRPr lang="en-US"/>
          </a:p>
        </p:txBody>
      </p:sp>
    </p:spTree>
    <p:extLst>
      <p:ext uri="{BB962C8B-B14F-4D97-AF65-F5344CB8AC3E}">
        <p14:creationId xmlns:p14="http://schemas.microsoft.com/office/powerpoint/2010/main" val="42803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A970-D9CD-FB17-9217-59D4D767B48F}"/>
              </a:ext>
            </a:extLst>
          </p:cNvPr>
          <p:cNvSpPr>
            <a:spLocks noGrp="1"/>
          </p:cNvSpPr>
          <p:nvPr>
            <p:ph type="title"/>
          </p:nvPr>
        </p:nvSpPr>
        <p:spPr/>
        <p:txBody>
          <a:bodyPr/>
          <a:lstStyle/>
          <a:p>
            <a:r>
              <a:rPr lang="en-US"/>
              <a:t>Technologies Used</a:t>
            </a:r>
          </a:p>
        </p:txBody>
      </p:sp>
      <p:sp>
        <p:nvSpPr>
          <p:cNvPr id="3" name="Content Placeholder 2">
            <a:extLst>
              <a:ext uri="{FF2B5EF4-FFF2-40B4-BE49-F238E27FC236}">
                <a16:creationId xmlns:a16="http://schemas.microsoft.com/office/drawing/2014/main" id="{59377F9B-F566-5399-40BF-E9A1631E9863}"/>
              </a:ext>
            </a:extLst>
          </p:cNvPr>
          <p:cNvSpPr>
            <a:spLocks noGrp="1"/>
          </p:cNvSpPr>
          <p:nvPr>
            <p:ph idx="1"/>
          </p:nvPr>
        </p:nvSpPr>
        <p:spPr>
          <a:xfrm>
            <a:off x="1261872" y="1828800"/>
            <a:ext cx="4831542" cy="4351337"/>
          </a:xfrm>
        </p:spPr>
        <p:txBody>
          <a:bodyPr vert="horz" lIns="91440" tIns="45720" rIns="91440" bIns="45720" rtlCol="0" anchor="t">
            <a:normAutofit/>
          </a:bodyPr>
          <a:lstStyle/>
          <a:p>
            <a:r>
              <a:rPr lang="en-US"/>
              <a:t>PostgreSQL</a:t>
            </a:r>
          </a:p>
          <a:p>
            <a:pPr lvl="1"/>
            <a:r>
              <a:rPr lang="en-US" spc="10">
                <a:solidFill>
                  <a:srgbClr val="000000"/>
                </a:solidFill>
              </a:rPr>
              <a:t>Used to support our database. Ruby-on-Rails works well with it because migrations and seeds can be written in Ruby and performed automatically.</a:t>
            </a:r>
          </a:p>
          <a:p>
            <a:pPr>
              <a:buFont typeface="Arial" pitchFamily="18" charset="2"/>
              <a:buChar char="•"/>
            </a:pPr>
            <a:r>
              <a:rPr lang="en-US">
                <a:solidFill>
                  <a:srgbClr val="000000"/>
                </a:solidFill>
              </a:rPr>
              <a:t>Ruby-On-Rails</a:t>
            </a:r>
            <a:endParaRPr lang="en-US" dirty="0">
              <a:solidFill>
                <a:srgbClr val="000000"/>
              </a:solidFill>
            </a:endParaRPr>
          </a:p>
          <a:p>
            <a:pPr lvl="1"/>
            <a:r>
              <a:rPr lang="en-US" spc="10">
                <a:solidFill>
                  <a:srgbClr val="000000"/>
                </a:solidFill>
              </a:rPr>
              <a:t>This is our web development framework. Most members of our group did not have a lot of web development experience, so this was a great choice to develop in. </a:t>
            </a:r>
          </a:p>
          <a:p>
            <a:pPr>
              <a:buFont typeface="Arial" pitchFamily="18" charset="2"/>
              <a:buChar char="•"/>
            </a:pPr>
            <a:r>
              <a:rPr lang="en-US">
                <a:solidFill>
                  <a:srgbClr val="000000"/>
                </a:solidFill>
              </a:rPr>
              <a:t>HTML/CSS</a:t>
            </a:r>
            <a:endParaRPr lang="en-US" dirty="0">
              <a:solidFill>
                <a:srgbClr val="000000"/>
              </a:solidFill>
            </a:endParaRPr>
          </a:p>
          <a:p>
            <a:pPr lvl="1"/>
            <a:r>
              <a:rPr lang="en-US" spc="10">
                <a:solidFill>
                  <a:srgbClr val="000000"/>
                </a:solidFill>
              </a:rPr>
              <a:t>This was used to visually create our pages in the application. It connected with Ruby-On-Rails to get relevant data out of the database.</a:t>
            </a:r>
            <a:endParaRPr lang="en-US" spc="10" dirty="0">
              <a:solidFill>
                <a:srgbClr val="000000"/>
              </a:solidFill>
            </a:endParaRPr>
          </a:p>
        </p:txBody>
      </p:sp>
      <p:pic>
        <p:nvPicPr>
          <p:cNvPr id="4" name="Picture 4" descr="Logo, arrow&#10;&#10;Description automatically generated">
            <a:extLst>
              <a:ext uri="{FF2B5EF4-FFF2-40B4-BE49-F238E27FC236}">
                <a16:creationId xmlns:a16="http://schemas.microsoft.com/office/drawing/2014/main" id="{844917B8-987D-C769-3CA0-44EE0DC952BB}"/>
              </a:ext>
            </a:extLst>
          </p:cNvPr>
          <p:cNvPicPr>
            <a:picLocks noChangeAspect="1"/>
          </p:cNvPicPr>
          <p:nvPr/>
        </p:nvPicPr>
        <p:blipFill>
          <a:blip r:embed="rId2"/>
          <a:stretch>
            <a:fillRect/>
          </a:stretch>
        </p:blipFill>
        <p:spPr>
          <a:xfrm>
            <a:off x="6996533" y="1537930"/>
            <a:ext cx="3782143" cy="3782143"/>
          </a:xfrm>
          <a:prstGeom prst="rect">
            <a:avLst/>
          </a:prstGeom>
        </p:spPr>
      </p:pic>
    </p:spTree>
    <p:extLst>
      <p:ext uri="{BB962C8B-B14F-4D97-AF65-F5344CB8AC3E}">
        <p14:creationId xmlns:p14="http://schemas.microsoft.com/office/powerpoint/2010/main" val="2168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5192-F7D2-FFA4-BB0F-6D58AE1C5A0A}"/>
              </a:ext>
            </a:extLst>
          </p:cNvPr>
          <p:cNvSpPr>
            <a:spLocks noGrp="1"/>
          </p:cNvSpPr>
          <p:nvPr>
            <p:ph type="title"/>
          </p:nvPr>
        </p:nvSpPr>
        <p:spPr/>
        <p:txBody>
          <a:bodyPr/>
          <a:lstStyle/>
          <a:p>
            <a:r>
              <a:rPr lang="en-US"/>
              <a:t>High Level Architecture</a:t>
            </a:r>
          </a:p>
        </p:txBody>
      </p:sp>
      <p:pic>
        <p:nvPicPr>
          <p:cNvPr id="4" name="Picture 4" descr="Diagram&#10;&#10;Description automatically generated">
            <a:extLst>
              <a:ext uri="{FF2B5EF4-FFF2-40B4-BE49-F238E27FC236}">
                <a16:creationId xmlns:a16="http://schemas.microsoft.com/office/drawing/2014/main" id="{1BFAD017-04E7-318D-E60F-163B9DE72913}"/>
              </a:ext>
            </a:extLst>
          </p:cNvPr>
          <p:cNvPicPr>
            <a:picLocks noChangeAspect="1"/>
          </p:cNvPicPr>
          <p:nvPr/>
        </p:nvPicPr>
        <p:blipFill>
          <a:blip r:embed="rId2"/>
          <a:stretch>
            <a:fillRect/>
          </a:stretch>
        </p:blipFill>
        <p:spPr>
          <a:xfrm>
            <a:off x="1634755" y="1698984"/>
            <a:ext cx="8925464" cy="4064871"/>
          </a:xfrm>
          <a:prstGeom prst="rect">
            <a:avLst/>
          </a:prstGeom>
        </p:spPr>
      </p:pic>
    </p:spTree>
    <p:extLst>
      <p:ext uri="{BB962C8B-B14F-4D97-AF65-F5344CB8AC3E}">
        <p14:creationId xmlns:p14="http://schemas.microsoft.com/office/powerpoint/2010/main" val="66469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F89F-D2E8-4E04-9BE4-932253C0D3B7}"/>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t>Database</a:t>
            </a:r>
          </a:p>
        </p:txBody>
      </p:sp>
      <p:sp>
        <p:nvSpPr>
          <p:cNvPr id="5" name="TextBox 4">
            <a:extLst>
              <a:ext uri="{FF2B5EF4-FFF2-40B4-BE49-F238E27FC236}">
                <a16:creationId xmlns:a16="http://schemas.microsoft.com/office/drawing/2014/main" id="{7A055AFD-D494-46B0-95F6-BA7A5F905F41}"/>
              </a:ext>
            </a:extLst>
          </p:cNvPr>
          <p:cNvSpPr txBox="1"/>
          <p:nvPr/>
        </p:nvSpPr>
        <p:spPr>
          <a:xfrm>
            <a:off x="1261872" y="1933575"/>
            <a:ext cx="4401509" cy="42465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182880">
              <a:lnSpc>
                <a:spcPct val="90000"/>
              </a:lnSpc>
              <a:spcAft>
                <a:spcPts val="600"/>
              </a:spcAft>
              <a:buClr>
                <a:schemeClr val="accent1"/>
              </a:buClr>
              <a:buFont typeface="Arial"/>
              <a:buChar char="•"/>
            </a:pPr>
            <a:r>
              <a:rPr lang="en-US" sz="1500"/>
              <a:t>Users</a:t>
            </a:r>
          </a:p>
          <a:p>
            <a:pPr marL="742950" lvl="1" indent="-182880">
              <a:lnSpc>
                <a:spcPct val="90000"/>
              </a:lnSpc>
              <a:spcAft>
                <a:spcPts val="600"/>
              </a:spcAft>
              <a:buClr>
                <a:schemeClr val="accent1"/>
              </a:buClr>
              <a:buFont typeface="Arial"/>
              <a:buChar char="•"/>
            </a:pPr>
            <a:r>
              <a:rPr lang="en-US" sz="1500"/>
              <a:t>This Table holds the information about every user. This includes a username, a password, and a boolean which tells the system whether they are a technician. </a:t>
            </a:r>
          </a:p>
          <a:p>
            <a:pPr marL="285750" indent="-182880">
              <a:lnSpc>
                <a:spcPct val="90000"/>
              </a:lnSpc>
              <a:spcAft>
                <a:spcPts val="600"/>
              </a:spcAft>
              <a:buClr>
                <a:schemeClr val="accent1"/>
              </a:buClr>
              <a:buFont typeface="Arial"/>
              <a:buChar char="•"/>
            </a:pPr>
            <a:r>
              <a:rPr lang="en-US" sz="1500"/>
              <a:t>Bars</a:t>
            </a:r>
          </a:p>
          <a:p>
            <a:pPr marL="742950" lvl="1" indent="-182880">
              <a:lnSpc>
                <a:spcPct val="90000"/>
              </a:lnSpc>
              <a:spcAft>
                <a:spcPts val="600"/>
              </a:spcAft>
              <a:buClr>
                <a:schemeClr val="accent1"/>
              </a:buClr>
              <a:buFont typeface="Arial"/>
              <a:buChar char="•"/>
            </a:pPr>
            <a:r>
              <a:rPr lang="en-US" sz="1500"/>
              <a:t>This Table holds information about each bar. This starts with the name of the bar. Then it holds the locational value of it. After this it holds whether the bar is open or closed. After this it holds when the bar opens and closes, and finally, using a geocoder inside our application, the longitude and latitude are automatically calculated and held in our table. </a:t>
            </a:r>
          </a:p>
        </p:txBody>
      </p:sp>
      <p:pic>
        <p:nvPicPr>
          <p:cNvPr id="7" name="Picture 7" descr="Text&#10;&#10;Description automatically generated">
            <a:extLst>
              <a:ext uri="{FF2B5EF4-FFF2-40B4-BE49-F238E27FC236}">
                <a16:creationId xmlns:a16="http://schemas.microsoft.com/office/drawing/2014/main" id="{D1937011-A3E1-6413-C16D-B2998B83B0D0}"/>
              </a:ext>
            </a:extLst>
          </p:cNvPr>
          <p:cNvPicPr>
            <a:picLocks noGrp="1" noChangeAspect="1"/>
          </p:cNvPicPr>
          <p:nvPr>
            <p:ph idx="1"/>
          </p:nvPr>
        </p:nvPicPr>
        <p:blipFill>
          <a:blip r:embed="rId2"/>
          <a:stretch>
            <a:fillRect/>
          </a:stretch>
        </p:blipFill>
        <p:spPr>
          <a:xfrm>
            <a:off x="6932984" y="371414"/>
            <a:ext cx="3419475" cy="1381125"/>
          </a:xfrm>
        </p:spPr>
      </p:pic>
      <p:pic>
        <p:nvPicPr>
          <p:cNvPr id="8" name="Picture 8">
            <a:extLst>
              <a:ext uri="{FF2B5EF4-FFF2-40B4-BE49-F238E27FC236}">
                <a16:creationId xmlns:a16="http://schemas.microsoft.com/office/drawing/2014/main" id="{A15AA3DD-3138-6B21-64B3-C3B1A7AE4330}"/>
              </a:ext>
            </a:extLst>
          </p:cNvPr>
          <p:cNvPicPr>
            <a:picLocks noChangeAspect="1"/>
          </p:cNvPicPr>
          <p:nvPr/>
        </p:nvPicPr>
        <p:blipFill>
          <a:blip r:embed="rId3"/>
          <a:stretch>
            <a:fillRect/>
          </a:stretch>
        </p:blipFill>
        <p:spPr>
          <a:xfrm>
            <a:off x="6564923" y="2155987"/>
            <a:ext cx="4290646" cy="3800393"/>
          </a:xfrm>
          <a:prstGeom prst="rect">
            <a:avLst/>
          </a:prstGeom>
        </p:spPr>
      </p:pic>
    </p:spTree>
    <p:extLst>
      <p:ext uri="{BB962C8B-B14F-4D97-AF65-F5344CB8AC3E}">
        <p14:creationId xmlns:p14="http://schemas.microsoft.com/office/powerpoint/2010/main" val="113494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7373-8900-1C2F-8DF1-D3547B83D08A}"/>
              </a:ext>
            </a:extLst>
          </p:cNvPr>
          <p:cNvSpPr>
            <a:spLocks noGrp="1"/>
          </p:cNvSpPr>
          <p:nvPr>
            <p:ph type="title"/>
          </p:nvPr>
        </p:nvSpPr>
        <p:spPr/>
        <p:txBody>
          <a:bodyPr/>
          <a:lstStyle/>
          <a:p>
            <a:r>
              <a:rPr lang="en-US"/>
              <a:t>Database</a:t>
            </a:r>
          </a:p>
        </p:txBody>
      </p:sp>
      <p:pic>
        <p:nvPicPr>
          <p:cNvPr id="7" name="Picture 7">
            <a:extLst>
              <a:ext uri="{FF2B5EF4-FFF2-40B4-BE49-F238E27FC236}">
                <a16:creationId xmlns:a16="http://schemas.microsoft.com/office/drawing/2014/main" id="{0F318DD7-E94F-97E1-D4B7-6A521A37A12E}"/>
              </a:ext>
            </a:extLst>
          </p:cNvPr>
          <p:cNvPicPr>
            <a:picLocks noGrp="1" noChangeAspect="1"/>
          </p:cNvPicPr>
          <p:nvPr>
            <p:ph idx="1"/>
          </p:nvPr>
        </p:nvPicPr>
        <p:blipFill>
          <a:blip r:embed="rId2"/>
          <a:stretch>
            <a:fillRect/>
          </a:stretch>
        </p:blipFill>
        <p:spPr>
          <a:xfrm>
            <a:off x="6694493" y="1164920"/>
            <a:ext cx="4259872" cy="4999159"/>
          </a:xfrm>
        </p:spPr>
      </p:pic>
      <p:sp>
        <p:nvSpPr>
          <p:cNvPr id="8" name="TextBox 7">
            <a:extLst>
              <a:ext uri="{FF2B5EF4-FFF2-40B4-BE49-F238E27FC236}">
                <a16:creationId xmlns:a16="http://schemas.microsoft.com/office/drawing/2014/main" id="{4240CABC-5053-F905-5CB6-7B06CF91EA66}"/>
              </a:ext>
            </a:extLst>
          </p:cNvPr>
          <p:cNvSpPr txBox="1"/>
          <p:nvPr/>
        </p:nvSpPr>
        <p:spPr>
          <a:xfrm>
            <a:off x="1266092" y="1922585"/>
            <a:ext cx="423203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t>Lines</a:t>
            </a:r>
          </a:p>
          <a:p>
            <a:pPr marL="742950" lvl="1" indent="-285750">
              <a:buFont typeface="Arial"/>
              <a:buChar char="•"/>
            </a:pPr>
            <a:r>
              <a:rPr lang="en-US"/>
              <a:t>This table holds the information about each user in each queue at each bar. This includes their name, the type of device with an issue, and a description of their issue.</a:t>
            </a:r>
          </a:p>
          <a:p>
            <a:pPr marL="285750" indent="-285750">
              <a:buFont typeface="Arial"/>
              <a:buChar char="•"/>
            </a:pPr>
            <a:r>
              <a:rPr lang="en-US"/>
              <a:t>Tickets</a:t>
            </a:r>
          </a:p>
          <a:p>
            <a:pPr marL="742950" lvl="1" indent="-285750">
              <a:buFont typeface="Arial"/>
              <a:buChar char="•"/>
            </a:pPr>
            <a:r>
              <a:rPr lang="en-US"/>
              <a:t>This table is the result when a technician pulls an associate out of line. It holds the same information as the Lines table with the addition of the status of the ticket, a note from the technician, and the date when the ticket was resolved.</a:t>
            </a:r>
          </a:p>
          <a:p>
            <a:pPr marL="285750" indent="-285750">
              <a:buFont typeface="Arial"/>
              <a:buChar char="•"/>
            </a:pPr>
            <a:endParaRPr lang="en-US"/>
          </a:p>
          <a:p>
            <a:pPr marL="742950" lvl="1" indent="-285750">
              <a:buFont typeface="Arial"/>
              <a:buChar char="•"/>
            </a:pPr>
            <a:endParaRPr lang="en-US"/>
          </a:p>
        </p:txBody>
      </p:sp>
    </p:spTree>
    <p:extLst>
      <p:ext uri="{BB962C8B-B14F-4D97-AF65-F5344CB8AC3E}">
        <p14:creationId xmlns:p14="http://schemas.microsoft.com/office/powerpoint/2010/main" val="286790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4C71-376B-4A45-A80E-B7759FDB4821}"/>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t>Associate Side Controller Functions</a:t>
            </a:r>
          </a:p>
        </p:txBody>
      </p:sp>
      <p:sp>
        <p:nvSpPr>
          <p:cNvPr id="5" name="TextBox 4">
            <a:extLst>
              <a:ext uri="{FF2B5EF4-FFF2-40B4-BE49-F238E27FC236}">
                <a16:creationId xmlns:a16="http://schemas.microsoft.com/office/drawing/2014/main" id="{F995D10F-0C72-4233-A0A4-C2008BC583C2}"/>
              </a:ext>
            </a:extLst>
          </p:cNvPr>
          <p:cNvSpPr txBox="1"/>
          <p:nvPr/>
        </p:nvSpPr>
        <p:spPr>
          <a:xfrm>
            <a:off x="1261872" y="1933575"/>
            <a:ext cx="4401509" cy="42465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marL="285750" indent="-182880">
              <a:spcAft>
                <a:spcPts val="600"/>
              </a:spcAft>
              <a:buClr>
                <a:schemeClr val="accent1"/>
              </a:buClr>
              <a:buFont typeface="Arial"/>
              <a:buChar char="•"/>
            </a:pPr>
            <a:r>
              <a:rPr lang="en-US"/>
              <a:t>List</a:t>
            </a:r>
          </a:p>
          <a:p>
            <a:pPr marL="742950" lvl="1" indent="-182880">
              <a:spcAft>
                <a:spcPts val="600"/>
              </a:spcAft>
              <a:buClr>
                <a:schemeClr val="accent1"/>
              </a:buClr>
              <a:buFont typeface="Arial"/>
              <a:buChar char="•"/>
            </a:pPr>
            <a:r>
              <a:rPr lang="en-US"/>
              <a:t>This passes every current bar from the database to the associate so they can choose the Bar they want to go to. </a:t>
            </a:r>
          </a:p>
          <a:p>
            <a:pPr marL="285750" indent="-182880">
              <a:spcAft>
                <a:spcPts val="600"/>
              </a:spcAft>
              <a:buClr>
                <a:schemeClr val="accent1"/>
              </a:buClr>
              <a:buFont typeface="Arial"/>
              <a:buChar char="•"/>
            </a:pPr>
            <a:r>
              <a:rPr lang="en-US"/>
              <a:t>Show</a:t>
            </a:r>
          </a:p>
          <a:p>
            <a:pPr marL="742950" lvl="1" indent="-182880">
              <a:spcAft>
                <a:spcPts val="600"/>
              </a:spcAft>
              <a:buClr>
                <a:schemeClr val="accent1"/>
              </a:buClr>
              <a:buFont typeface="Arial"/>
              <a:buChar char="•"/>
            </a:pPr>
            <a:r>
              <a:rPr lang="en-US"/>
              <a:t>When the associate enters the queue of a bar this shows information about their spot in the queue.</a:t>
            </a:r>
          </a:p>
          <a:p>
            <a:pPr marL="285750" indent="-182880">
              <a:spcAft>
                <a:spcPts val="600"/>
              </a:spcAft>
              <a:buClr>
                <a:schemeClr val="accent1"/>
              </a:buClr>
              <a:buFont typeface="Arial"/>
              <a:buChar char="•"/>
            </a:pPr>
            <a:r>
              <a:rPr lang="en-US" err="1"/>
              <a:t>CreateSpot</a:t>
            </a:r>
            <a:endParaRPr lang="en-US"/>
          </a:p>
          <a:p>
            <a:pPr marL="742950" lvl="1" indent="-182880">
              <a:spcAft>
                <a:spcPts val="600"/>
              </a:spcAft>
              <a:buClr>
                <a:schemeClr val="accent1"/>
              </a:buClr>
              <a:buFont typeface="Arial"/>
              <a:buChar char="•"/>
            </a:pPr>
            <a:r>
              <a:rPr lang="en-US"/>
              <a:t>This passes data about the associate into the Line table in the database when they enter the queue for a Bar</a:t>
            </a:r>
          </a:p>
          <a:p>
            <a:pPr marL="285750" indent="-182880">
              <a:spcAft>
                <a:spcPts val="600"/>
              </a:spcAft>
              <a:buClr>
                <a:schemeClr val="accent1"/>
              </a:buClr>
              <a:buFont typeface="Arial"/>
              <a:buChar char="•"/>
            </a:pPr>
            <a:r>
              <a:rPr lang="en-US"/>
              <a:t>Leave</a:t>
            </a:r>
          </a:p>
          <a:p>
            <a:pPr marL="742950" lvl="1" indent="-182880">
              <a:spcAft>
                <a:spcPts val="600"/>
              </a:spcAft>
              <a:buClr>
                <a:schemeClr val="accent1"/>
              </a:buClr>
              <a:buFont typeface="Arial"/>
              <a:buChar char="•"/>
            </a:pPr>
            <a:r>
              <a:rPr lang="en-US"/>
              <a:t>This takes the associate out of the Line table when they leave their Bar's queue. </a:t>
            </a:r>
          </a:p>
          <a:p>
            <a:pPr marL="285750" indent="-182880">
              <a:spcAft>
                <a:spcPts val="600"/>
              </a:spcAft>
              <a:buClr>
                <a:schemeClr val="accent1"/>
              </a:buClr>
              <a:buFont typeface="Arial"/>
              <a:buChar char="•"/>
            </a:pPr>
            <a:endParaRPr lang="en-US"/>
          </a:p>
          <a:p>
            <a:pPr marL="742950" lvl="1" indent="-182880">
              <a:spcAft>
                <a:spcPts val="600"/>
              </a:spcAft>
              <a:buClr>
                <a:schemeClr val="accent1"/>
              </a:buClr>
              <a:buFont typeface="Arial"/>
              <a:buChar char="•"/>
            </a:pPr>
            <a:endParaRPr lang="en-US"/>
          </a:p>
        </p:txBody>
      </p:sp>
      <p:pic>
        <p:nvPicPr>
          <p:cNvPr id="10" name="Picture 10" descr="Text&#10;&#10;Description automatically generated">
            <a:extLst>
              <a:ext uri="{FF2B5EF4-FFF2-40B4-BE49-F238E27FC236}">
                <a16:creationId xmlns:a16="http://schemas.microsoft.com/office/drawing/2014/main" id="{91817F11-E8CF-8BAD-BBA8-B97991B81822}"/>
              </a:ext>
            </a:extLst>
          </p:cNvPr>
          <p:cNvPicPr>
            <a:picLocks noGrp="1" noChangeAspect="1"/>
          </p:cNvPicPr>
          <p:nvPr>
            <p:ph idx="1"/>
          </p:nvPr>
        </p:nvPicPr>
        <p:blipFill>
          <a:blip r:embed="rId2"/>
          <a:stretch>
            <a:fillRect/>
          </a:stretch>
        </p:blipFill>
        <p:spPr>
          <a:xfrm>
            <a:off x="6394455" y="1933147"/>
            <a:ext cx="4543425" cy="4095750"/>
          </a:xfrm>
        </p:spPr>
      </p:pic>
    </p:spTree>
    <p:extLst>
      <p:ext uri="{BB962C8B-B14F-4D97-AF65-F5344CB8AC3E}">
        <p14:creationId xmlns:p14="http://schemas.microsoft.com/office/powerpoint/2010/main" val="99948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A0BB-59E5-AB29-1A20-7940A87B2007}"/>
              </a:ext>
            </a:extLst>
          </p:cNvPr>
          <p:cNvSpPr>
            <a:spLocks noGrp="1"/>
          </p:cNvSpPr>
          <p:nvPr>
            <p:ph type="title"/>
          </p:nvPr>
        </p:nvSpPr>
        <p:spPr/>
        <p:txBody>
          <a:bodyPr/>
          <a:lstStyle/>
          <a:p>
            <a:r>
              <a:rPr lang="en-US"/>
              <a:t>Technician Side Controller Functions</a:t>
            </a:r>
          </a:p>
        </p:txBody>
      </p:sp>
      <p:sp>
        <p:nvSpPr>
          <p:cNvPr id="3" name="Content Placeholder 2">
            <a:extLst>
              <a:ext uri="{FF2B5EF4-FFF2-40B4-BE49-F238E27FC236}">
                <a16:creationId xmlns:a16="http://schemas.microsoft.com/office/drawing/2014/main" id="{632FDC25-85BC-255F-951A-218BE283F871}"/>
              </a:ext>
            </a:extLst>
          </p:cNvPr>
          <p:cNvSpPr>
            <a:spLocks noGrp="1"/>
          </p:cNvSpPr>
          <p:nvPr>
            <p:ph idx="1"/>
          </p:nvPr>
        </p:nvSpPr>
        <p:spPr>
          <a:xfrm>
            <a:off x="1261872" y="1828800"/>
            <a:ext cx="4832253" cy="4351337"/>
          </a:xfrm>
        </p:spPr>
        <p:txBody>
          <a:bodyPr vert="horz" lIns="91440" tIns="45720" rIns="91440" bIns="45720" rtlCol="0" anchor="t">
            <a:normAutofit/>
          </a:bodyPr>
          <a:lstStyle/>
          <a:p>
            <a:r>
              <a:rPr lang="en-US"/>
              <a:t>ChooseBar</a:t>
            </a:r>
          </a:p>
          <a:p>
            <a:pPr lvl="1"/>
            <a:r>
              <a:rPr lang="en-US" spc="10">
                <a:solidFill>
                  <a:srgbClr val="000000"/>
                </a:solidFill>
              </a:rPr>
              <a:t>Allows a technician to choose the bar they are stationed at when they sign in</a:t>
            </a:r>
          </a:p>
          <a:p>
            <a:pPr>
              <a:buFont typeface="Arial" pitchFamily="18" charset="2"/>
              <a:buChar char="•"/>
            </a:pPr>
            <a:r>
              <a:rPr lang="en-US">
                <a:solidFill>
                  <a:srgbClr val="000000"/>
                </a:solidFill>
              </a:rPr>
              <a:t>Index</a:t>
            </a:r>
          </a:p>
          <a:p>
            <a:pPr lvl="1"/>
            <a:r>
              <a:rPr lang="en-US" spc="10">
                <a:solidFill>
                  <a:srgbClr val="000000"/>
                </a:solidFill>
              </a:rPr>
              <a:t>Gets the data from the database to display currently open tickets and statistics from previously closed tickets.</a:t>
            </a:r>
          </a:p>
          <a:p>
            <a:pPr>
              <a:buFont typeface="Arial" pitchFamily="18" charset="2"/>
              <a:buChar char="•"/>
            </a:pPr>
            <a:r>
              <a:rPr lang="en-US">
                <a:solidFill>
                  <a:srgbClr val="000000"/>
                </a:solidFill>
              </a:rPr>
              <a:t>OpenTicket</a:t>
            </a:r>
          </a:p>
          <a:p>
            <a:pPr lvl="1"/>
            <a:r>
              <a:rPr lang="en-US" spc="10">
                <a:solidFill>
                  <a:srgbClr val="000000"/>
                </a:solidFill>
              </a:rPr>
              <a:t>Gets users currently in line at a bar so that the technician may open a ticket for them</a:t>
            </a:r>
          </a:p>
          <a:p>
            <a:pPr>
              <a:buFont typeface="Arial" pitchFamily="18" charset="2"/>
              <a:buChar char="•"/>
            </a:pPr>
            <a:r>
              <a:rPr lang="en-US">
                <a:solidFill>
                  <a:srgbClr val="000000"/>
                </a:solidFill>
              </a:rPr>
              <a:t>CloseTicket</a:t>
            </a:r>
          </a:p>
          <a:p>
            <a:pPr lvl="1"/>
            <a:r>
              <a:rPr lang="en-US" spc="10">
                <a:solidFill>
                  <a:srgbClr val="000000"/>
                </a:solidFill>
              </a:rPr>
              <a:t>Gets currently open tickets so technicians can close them when their issue is resolved.</a:t>
            </a:r>
            <a:endParaRPr lang="en-US">
              <a:solidFill>
                <a:srgbClr val="000000"/>
              </a:solidFill>
            </a:endParaRPr>
          </a:p>
        </p:txBody>
      </p:sp>
      <p:pic>
        <p:nvPicPr>
          <p:cNvPr id="4" name="Picture 4">
            <a:extLst>
              <a:ext uri="{FF2B5EF4-FFF2-40B4-BE49-F238E27FC236}">
                <a16:creationId xmlns:a16="http://schemas.microsoft.com/office/drawing/2014/main" id="{4CD4B685-5F34-932D-3EEF-90F893449603}"/>
              </a:ext>
            </a:extLst>
          </p:cNvPr>
          <p:cNvPicPr>
            <a:picLocks noChangeAspect="1"/>
          </p:cNvPicPr>
          <p:nvPr/>
        </p:nvPicPr>
        <p:blipFill>
          <a:blip r:embed="rId2"/>
          <a:stretch>
            <a:fillRect/>
          </a:stretch>
        </p:blipFill>
        <p:spPr>
          <a:xfrm>
            <a:off x="6543431" y="2709644"/>
            <a:ext cx="4572000" cy="2579758"/>
          </a:xfrm>
          <a:prstGeom prst="rect">
            <a:avLst/>
          </a:prstGeom>
        </p:spPr>
      </p:pic>
    </p:spTree>
    <p:extLst>
      <p:ext uri="{BB962C8B-B14F-4D97-AF65-F5344CB8AC3E}">
        <p14:creationId xmlns:p14="http://schemas.microsoft.com/office/powerpoint/2010/main" val="2741282284"/>
      </p:ext>
    </p:extLst>
  </p:cSld>
  <p:clrMapOvr>
    <a:masterClrMapping/>
  </p:clrMapOvr>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912</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Schoolbook</vt:lpstr>
      <vt:lpstr>Times New Roman</vt:lpstr>
      <vt:lpstr>Wingdings 2</vt:lpstr>
      <vt:lpstr>View</vt:lpstr>
      <vt:lpstr>Walmart Tech Bar Scheduler</vt:lpstr>
      <vt:lpstr>Problem</vt:lpstr>
      <vt:lpstr>Objectives</vt:lpstr>
      <vt:lpstr>Technologies Used</vt:lpstr>
      <vt:lpstr>High Level Architecture</vt:lpstr>
      <vt:lpstr>Database</vt:lpstr>
      <vt:lpstr>Database</vt:lpstr>
      <vt:lpstr>Associate Side Controller Functions</vt:lpstr>
      <vt:lpstr>Technician Side Controller Functions</vt:lpstr>
      <vt:lpstr>Login Controller Functions</vt:lpstr>
      <vt:lpstr>Routes</vt:lpstr>
      <vt:lpstr>Login Page</vt:lpstr>
      <vt:lpstr>Associate Tech Bar Selection Page</vt:lpstr>
      <vt:lpstr>Associate Tech Bar Entrance Page</vt:lpstr>
      <vt:lpstr>Associate Tech Bar In Queue Page</vt:lpstr>
      <vt:lpstr>Technician Selection Page</vt:lpstr>
      <vt:lpstr>Technician Main Page</vt:lpstr>
      <vt:lpstr>Technician Create Ticket</vt:lpstr>
      <vt:lpstr>Technician Close Ticket</vt:lpstr>
      <vt:lpstr>External Technologies</vt:lpstr>
      <vt:lpstr>Future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Bennett Hodges</cp:lastModifiedBy>
  <cp:revision>108</cp:revision>
  <dcterms:created xsi:type="dcterms:W3CDTF">2022-03-14T23:08:56Z</dcterms:created>
  <dcterms:modified xsi:type="dcterms:W3CDTF">2022-04-26T15:45:17Z</dcterms:modified>
</cp:coreProperties>
</file>