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Roboto Slab"/>
      <p:regular r:id="rId7"/>
      <p:bold r:id="rId8"/>
    </p:embeddedFont>
    <p:embeddedFont>
      <p:font typeface="Robot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Roboto-italic.fntdata"/><Relationship Id="rId10" Type="http://schemas.openxmlformats.org/officeDocument/2006/relationships/font" Target="fonts/Roboto-bold.fntdata"/><Relationship Id="rId12" Type="http://schemas.openxmlformats.org/officeDocument/2006/relationships/font" Target="fonts/Roboto-boldItalic.fntdata"/><Relationship Id="rId9"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Slab-regular.fntdata"/><Relationship Id="rId8" Type="http://schemas.openxmlformats.org/officeDocument/2006/relationships/font" Target="fonts/RobotoSlab-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d55e6bae25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d55e6bae25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1.png"/><Relationship Id="rId6" Type="http://schemas.openxmlformats.org/officeDocument/2006/relationships/image" Target="../media/image6.png"/><Relationship Id="rId7" Type="http://schemas.openxmlformats.org/officeDocument/2006/relationships/image" Target="../media/image4.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idx="4294967295" type="body"/>
          </p:nvPr>
        </p:nvSpPr>
        <p:spPr>
          <a:xfrm>
            <a:off x="2574025" y="1106613"/>
            <a:ext cx="3022800" cy="2295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Methods</a:t>
            </a:r>
            <a:endParaRPr sz="1000"/>
          </a:p>
          <a:p>
            <a:pPr indent="0" lvl="0" marL="0" rtl="0" algn="l">
              <a:lnSpc>
                <a:spcPct val="100000"/>
              </a:lnSpc>
              <a:spcBef>
                <a:spcPts val="0"/>
              </a:spcBef>
              <a:spcAft>
                <a:spcPts val="0"/>
              </a:spcAft>
              <a:buNone/>
            </a:pPr>
            <a:r>
              <a:rPr lang="en" sz="800"/>
              <a:t>The game was developed in Unity with a C# code base. We chose Unity because of its ease of deployment. We chose the setting for the game to be an underwater diving scenario, where a diver is encouraged to move laterally across a 2D screen in order to collect coins.</a:t>
            </a:r>
            <a:endParaRPr sz="800"/>
          </a:p>
          <a:p>
            <a:pPr indent="0" lvl="0" marL="0" rtl="0" algn="l">
              <a:lnSpc>
                <a:spcPct val="100000"/>
              </a:lnSpc>
              <a:spcBef>
                <a:spcPts val="0"/>
              </a:spcBef>
              <a:spcAft>
                <a:spcPts val="0"/>
              </a:spcAft>
              <a:buNone/>
            </a:pPr>
            <a:r>
              <a:t/>
            </a:r>
            <a:endParaRPr sz="800"/>
          </a:p>
          <a:p>
            <a:pPr indent="0" lvl="0" marL="0" rtl="0" algn="l">
              <a:lnSpc>
                <a:spcPct val="100000"/>
              </a:lnSpc>
              <a:spcBef>
                <a:spcPts val="0"/>
              </a:spcBef>
              <a:spcAft>
                <a:spcPts val="0"/>
              </a:spcAft>
              <a:buNone/>
            </a:pPr>
            <a:r>
              <a:rPr lang="en" sz="800"/>
              <a:t>An Amazon Fire Tablet with a child-safe case was used to host the application. Kids are able to hold the tablet themselves when undergoing anesthesia. We also utilized a DinoFire presentation clicker to serve as a remote control device for the nurse: when the child breathes a healthy breath, the nurse triggers the clicker which causes the diver to move  forward across the screen.</a:t>
            </a:r>
            <a:endParaRPr sz="800"/>
          </a:p>
          <a:p>
            <a:pPr indent="0" lvl="0" marL="0" rtl="0" algn="l">
              <a:lnSpc>
                <a:spcPct val="100000"/>
              </a:lnSpc>
              <a:spcBef>
                <a:spcPts val="0"/>
              </a:spcBef>
              <a:spcAft>
                <a:spcPts val="0"/>
              </a:spcAft>
              <a:buNone/>
            </a:pPr>
            <a:r>
              <a:t/>
            </a:r>
            <a:endParaRPr sz="800"/>
          </a:p>
          <a:p>
            <a:pPr indent="0" lvl="0" marL="0" rtl="0" algn="l">
              <a:lnSpc>
                <a:spcPct val="100000"/>
              </a:lnSpc>
              <a:spcBef>
                <a:spcPts val="0"/>
              </a:spcBef>
              <a:spcAft>
                <a:spcPts val="0"/>
              </a:spcAft>
              <a:buNone/>
            </a:pPr>
            <a:r>
              <a:rPr lang="en" sz="800"/>
              <a:t>The assets for the game were designed in GIMP, then imported into unity and further edited with Unity’s built-in sprite editor. </a:t>
            </a:r>
            <a:endParaRPr sz="800"/>
          </a:p>
          <a:p>
            <a:pPr indent="0" lvl="0" marL="0" rtl="0" algn="l">
              <a:lnSpc>
                <a:spcPct val="100000"/>
              </a:lnSpc>
              <a:spcBef>
                <a:spcPts val="0"/>
              </a:spcBef>
              <a:spcAft>
                <a:spcPts val="0"/>
              </a:spcAft>
              <a:buNone/>
            </a:pPr>
            <a:r>
              <a:t/>
            </a:r>
            <a:endParaRPr sz="800"/>
          </a:p>
        </p:txBody>
      </p:sp>
      <p:sp>
        <p:nvSpPr>
          <p:cNvPr id="64" name="Google Shape;64;p13"/>
          <p:cNvSpPr txBox="1"/>
          <p:nvPr>
            <p:ph idx="4294967295" type="body"/>
          </p:nvPr>
        </p:nvSpPr>
        <p:spPr>
          <a:xfrm>
            <a:off x="180851" y="1106588"/>
            <a:ext cx="2315100" cy="1616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Introduction </a:t>
            </a:r>
            <a:endParaRPr sz="1200"/>
          </a:p>
          <a:p>
            <a:pPr indent="0" lvl="0" marL="0" rtl="0" algn="l">
              <a:lnSpc>
                <a:spcPct val="100000"/>
              </a:lnSpc>
              <a:spcBef>
                <a:spcPts val="0"/>
              </a:spcBef>
              <a:spcAft>
                <a:spcPts val="0"/>
              </a:spcAft>
              <a:buNone/>
            </a:pPr>
            <a:r>
              <a:rPr lang="en" sz="800"/>
              <a:t>Children undergoing anesthesia before surgery are often stressed and anxious about their operation. This stress can make the anesthesia delivery process difficult for both hospital staff and the child-patients alike. </a:t>
            </a:r>
            <a:endParaRPr sz="800"/>
          </a:p>
          <a:p>
            <a:pPr indent="0" lvl="0" marL="0" rtl="0" algn="l">
              <a:lnSpc>
                <a:spcPct val="100000"/>
              </a:lnSpc>
              <a:spcBef>
                <a:spcPts val="0"/>
              </a:spcBef>
              <a:spcAft>
                <a:spcPts val="0"/>
              </a:spcAft>
              <a:buNone/>
            </a:pPr>
            <a:r>
              <a:t/>
            </a:r>
            <a:endParaRPr sz="800"/>
          </a:p>
          <a:p>
            <a:pPr indent="0" lvl="0" marL="0" rtl="0" algn="l">
              <a:lnSpc>
                <a:spcPct val="100000"/>
              </a:lnSpc>
              <a:spcBef>
                <a:spcPts val="0"/>
              </a:spcBef>
              <a:spcAft>
                <a:spcPts val="0"/>
              </a:spcAft>
              <a:buNone/>
            </a:pPr>
            <a:r>
              <a:rPr lang="en" sz="800"/>
              <a:t>In order to relieve the stress caused by preoperative anesthesia, Arkansas Children’s Northwest Hospital (ACNW) has asked us to develop a game for kids to interact with during the preoperative </a:t>
            </a:r>
            <a:r>
              <a:rPr lang="en" sz="800"/>
              <a:t>anesthesia</a:t>
            </a:r>
            <a:r>
              <a:rPr lang="en" sz="800"/>
              <a:t> process. Such a game would provide an easier task for nurses delivering anesthesia while also providing a more enjoyable experience overall for the </a:t>
            </a:r>
            <a:r>
              <a:rPr lang="en" sz="800"/>
              <a:t>child-patients</a:t>
            </a:r>
            <a:r>
              <a:rPr lang="en" sz="800"/>
              <a:t>.</a:t>
            </a:r>
            <a:endParaRPr sz="800"/>
          </a:p>
          <a:p>
            <a:pPr indent="0" lvl="0" marL="0" rtl="0" algn="l">
              <a:lnSpc>
                <a:spcPct val="100000"/>
              </a:lnSpc>
              <a:spcBef>
                <a:spcPts val="0"/>
              </a:spcBef>
              <a:spcAft>
                <a:spcPts val="0"/>
              </a:spcAft>
              <a:buNone/>
            </a:pPr>
            <a:r>
              <a:t/>
            </a:r>
            <a:endParaRPr sz="600"/>
          </a:p>
        </p:txBody>
      </p:sp>
      <p:sp>
        <p:nvSpPr>
          <p:cNvPr id="65" name="Google Shape;65;p13"/>
          <p:cNvSpPr txBox="1"/>
          <p:nvPr>
            <p:ph idx="4294967295" type="body"/>
          </p:nvPr>
        </p:nvSpPr>
        <p:spPr>
          <a:xfrm>
            <a:off x="180850" y="3324863"/>
            <a:ext cx="2440200" cy="1616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Purpose</a:t>
            </a:r>
            <a:endParaRPr b="1" sz="1200"/>
          </a:p>
          <a:p>
            <a:pPr indent="0" lvl="0" marL="0" rtl="0" algn="l">
              <a:lnSpc>
                <a:spcPct val="100000"/>
              </a:lnSpc>
              <a:spcBef>
                <a:spcPts val="0"/>
              </a:spcBef>
              <a:spcAft>
                <a:spcPts val="0"/>
              </a:spcAft>
              <a:buNone/>
            </a:pPr>
            <a:r>
              <a:rPr lang="en" sz="800"/>
              <a:t>Below are the main goals of our project:</a:t>
            </a:r>
            <a:endParaRPr sz="800"/>
          </a:p>
          <a:p>
            <a:pPr indent="-174625" lvl="0" marL="228600" rtl="0" algn="l">
              <a:lnSpc>
                <a:spcPct val="100000"/>
              </a:lnSpc>
              <a:spcBef>
                <a:spcPts val="0"/>
              </a:spcBef>
              <a:spcAft>
                <a:spcPts val="0"/>
              </a:spcAft>
              <a:buSzPts val="950"/>
              <a:buChar char="-"/>
            </a:pPr>
            <a:r>
              <a:rPr b="1" lang="en" sz="950"/>
              <a:t>Encourage healthy breathing </a:t>
            </a:r>
            <a:r>
              <a:rPr lang="en" sz="950"/>
              <a:t>in the child during anesthesia delivery</a:t>
            </a:r>
            <a:endParaRPr sz="950"/>
          </a:p>
          <a:p>
            <a:pPr indent="-174625" lvl="0" marL="228600" rtl="0" algn="l">
              <a:lnSpc>
                <a:spcPct val="100000"/>
              </a:lnSpc>
              <a:spcBef>
                <a:spcPts val="0"/>
              </a:spcBef>
              <a:spcAft>
                <a:spcPts val="0"/>
              </a:spcAft>
              <a:buSzPts val="950"/>
              <a:buChar char="-"/>
            </a:pPr>
            <a:r>
              <a:rPr b="1" lang="en" sz="950"/>
              <a:t>Reduce the stress of the child</a:t>
            </a:r>
            <a:r>
              <a:rPr lang="en" sz="950"/>
              <a:t> during the anesthesia process and provide an overall enjoyable experience</a:t>
            </a:r>
            <a:endParaRPr sz="950"/>
          </a:p>
          <a:p>
            <a:pPr indent="-174625" lvl="0" marL="228600" rtl="0" algn="l">
              <a:lnSpc>
                <a:spcPct val="100000"/>
              </a:lnSpc>
              <a:spcBef>
                <a:spcPts val="0"/>
              </a:spcBef>
              <a:spcAft>
                <a:spcPts val="0"/>
              </a:spcAft>
              <a:buSzPts val="950"/>
              <a:buChar char="-"/>
            </a:pPr>
            <a:r>
              <a:rPr b="1" lang="en" sz="950"/>
              <a:t>Ease the task of anesthesia delivery </a:t>
            </a:r>
            <a:r>
              <a:rPr lang="en" sz="950"/>
              <a:t>for the nurse and other ACNW staff</a:t>
            </a:r>
            <a:endParaRPr sz="950"/>
          </a:p>
        </p:txBody>
      </p:sp>
      <p:sp>
        <p:nvSpPr>
          <p:cNvPr id="66" name="Google Shape;66;p13"/>
          <p:cNvSpPr txBox="1"/>
          <p:nvPr>
            <p:ph idx="4294967295" type="title"/>
          </p:nvPr>
        </p:nvSpPr>
        <p:spPr>
          <a:xfrm>
            <a:off x="135150" y="0"/>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2400"/>
              </a:spcBef>
              <a:spcAft>
                <a:spcPts val="600"/>
              </a:spcAft>
              <a:buNone/>
            </a:pPr>
            <a:r>
              <a:rPr b="1" lang="en">
                <a:solidFill>
                  <a:srgbClr val="F3F3F3"/>
                </a:solidFill>
                <a:latin typeface="Times New Roman"/>
                <a:ea typeface="Times New Roman"/>
                <a:cs typeface="Times New Roman"/>
                <a:sym typeface="Times New Roman"/>
              </a:rPr>
              <a:t>Preoperative</a:t>
            </a:r>
            <a:r>
              <a:rPr b="1" lang="en">
                <a:solidFill>
                  <a:srgbClr val="F3F3F3"/>
                </a:solidFill>
                <a:latin typeface="Times New Roman"/>
                <a:ea typeface="Times New Roman"/>
                <a:cs typeface="Times New Roman"/>
                <a:sym typeface="Times New Roman"/>
              </a:rPr>
              <a:t> Anesthesia Game for Young Patients</a:t>
            </a:r>
            <a:endParaRPr b="1" sz="3700">
              <a:solidFill>
                <a:srgbClr val="F3F3F3"/>
              </a:solidFill>
              <a:latin typeface="Times New Roman"/>
              <a:ea typeface="Times New Roman"/>
              <a:cs typeface="Times New Roman"/>
              <a:sym typeface="Times New Roman"/>
            </a:endParaRPr>
          </a:p>
        </p:txBody>
      </p:sp>
      <p:sp>
        <p:nvSpPr>
          <p:cNvPr id="67" name="Google Shape;67;p13"/>
          <p:cNvSpPr txBox="1"/>
          <p:nvPr>
            <p:ph idx="4294967295" type="title"/>
          </p:nvPr>
        </p:nvSpPr>
        <p:spPr>
          <a:xfrm>
            <a:off x="135163" y="368225"/>
            <a:ext cx="8632500" cy="686100"/>
          </a:xfrm>
          <a:prstGeom prst="rect">
            <a:avLst/>
          </a:prstGeom>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990"/>
              <a:buNone/>
            </a:pPr>
            <a:r>
              <a:rPr b="1" lang="en" sz="1220">
                <a:solidFill>
                  <a:srgbClr val="D9D9D9"/>
                </a:solidFill>
                <a:latin typeface="Times New Roman"/>
                <a:ea typeface="Times New Roman"/>
                <a:cs typeface="Times New Roman"/>
                <a:sym typeface="Times New Roman"/>
              </a:rPr>
              <a:t>William Baker, Gavin Glenn, Jackson Gregory, Jared Harris, John Ostermueller, John Shelnutt </a:t>
            </a:r>
            <a:endParaRPr b="1" sz="1220">
              <a:solidFill>
                <a:srgbClr val="D9D9D9"/>
              </a:solidFill>
              <a:latin typeface="Times New Roman"/>
              <a:ea typeface="Times New Roman"/>
              <a:cs typeface="Times New Roman"/>
              <a:sym typeface="Times New Roman"/>
            </a:endParaRPr>
          </a:p>
          <a:p>
            <a:pPr indent="0" lvl="0" marL="0" rtl="0" algn="l">
              <a:lnSpc>
                <a:spcPct val="100000"/>
              </a:lnSpc>
              <a:spcBef>
                <a:spcPts val="0"/>
              </a:spcBef>
              <a:spcAft>
                <a:spcPts val="600"/>
              </a:spcAft>
              <a:buSzPts val="990"/>
              <a:buNone/>
            </a:pPr>
            <a:r>
              <a:rPr lang="en" sz="1220">
                <a:solidFill>
                  <a:srgbClr val="D9D9D9"/>
                </a:solidFill>
                <a:latin typeface="Times New Roman"/>
                <a:ea typeface="Times New Roman"/>
                <a:cs typeface="Times New Roman"/>
                <a:sym typeface="Times New Roman"/>
              </a:rPr>
              <a:t>University of Arkansas, College of Engineering: </a:t>
            </a:r>
            <a:r>
              <a:rPr i="1" lang="en" sz="1220">
                <a:solidFill>
                  <a:srgbClr val="D9D9D9"/>
                </a:solidFill>
                <a:latin typeface="Times New Roman"/>
                <a:ea typeface="Times New Roman"/>
                <a:cs typeface="Times New Roman"/>
                <a:sym typeface="Times New Roman"/>
              </a:rPr>
              <a:t>Computer Science</a:t>
            </a:r>
            <a:endParaRPr i="1" sz="1220">
              <a:solidFill>
                <a:srgbClr val="D9D9D9"/>
              </a:solidFill>
              <a:latin typeface="Times New Roman"/>
              <a:ea typeface="Times New Roman"/>
              <a:cs typeface="Times New Roman"/>
              <a:sym typeface="Times New Roman"/>
            </a:endParaRPr>
          </a:p>
        </p:txBody>
      </p:sp>
      <p:pic>
        <p:nvPicPr>
          <p:cNvPr id="68" name="Google Shape;68;p13"/>
          <p:cNvPicPr preferRelativeResize="0"/>
          <p:nvPr/>
        </p:nvPicPr>
        <p:blipFill rotWithShape="1">
          <a:blip r:embed="rId3">
            <a:alphaModFix/>
          </a:blip>
          <a:srcRect b="4962" l="0" r="0" t="7974"/>
          <a:stretch/>
        </p:blipFill>
        <p:spPr>
          <a:xfrm>
            <a:off x="2678925" y="3402225"/>
            <a:ext cx="2812975" cy="1461375"/>
          </a:xfrm>
          <a:prstGeom prst="rect">
            <a:avLst/>
          </a:prstGeom>
          <a:noFill/>
          <a:ln>
            <a:noFill/>
          </a:ln>
        </p:spPr>
      </p:pic>
      <p:sp>
        <p:nvSpPr>
          <p:cNvPr id="69" name="Google Shape;69;p13"/>
          <p:cNvSpPr txBox="1"/>
          <p:nvPr/>
        </p:nvSpPr>
        <p:spPr>
          <a:xfrm>
            <a:off x="2620955" y="4806273"/>
            <a:ext cx="2928900" cy="269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i="1" lang="en" sz="700">
                <a:solidFill>
                  <a:srgbClr val="FFFFFF"/>
                </a:solidFill>
                <a:latin typeface="Roboto"/>
                <a:ea typeface="Roboto"/>
                <a:cs typeface="Roboto"/>
                <a:sym typeface="Roboto"/>
              </a:rPr>
              <a:t>Figure 1: A still of the idle diver </a:t>
            </a:r>
            <a:endParaRPr i="1" sz="700">
              <a:solidFill>
                <a:srgbClr val="FFFFFF"/>
              </a:solidFill>
              <a:latin typeface="Roboto"/>
              <a:ea typeface="Roboto"/>
              <a:cs typeface="Roboto"/>
              <a:sym typeface="Roboto"/>
            </a:endParaRPr>
          </a:p>
        </p:txBody>
      </p:sp>
      <p:pic>
        <p:nvPicPr>
          <p:cNvPr id="70" name="Google Shape;70;p13"/>
          <p:cNvPicPr preferRelativeResize="0"/>
          <p:nvPr/>
        </p:nvPicPr>
        <p:blipFill rotWithShape="1">
          <a:blip r:embed="rId4">
            <a:alphaModFix/>
          </a:blip>
          <a:srcRect b="22443" l="19496" r="24364" t="22099"/>
          <a:stretch/>
        </p:blipFill>
        <p:spPr>
          <a:xfrm>
            <a:off x="6043375" y="3814612"/>
            <a:ext cx="328036" cy="324045"/>
          </a:xfrm>
          <a:prstGeom prst="rect">
            <a:avLst/>
          </a:prstGeom>
          <a:noFill/>
          <a:ln>
            <a:noFill/>
          </a:ln>
        </p:spPr>
      </p:pic>
      <p:cxnSp>
        <p:nvCxnSpPr>
          <p:cNvPr id="71" name="Google Shape;71;p13"/>
          <p:cNvCxnSpPr/>
          <p:nvPr/>
        </p:nvCxnSpPr>
        <p:spPr>
          <a:xfrm>
            <a:off x="231575" y="1028700"/>
            <a:ext cx="8508300" cy="0"/>
          </a:xfrm>
          <a:prstGeom prst="straightConnector1">
            <a:avLst/>
          </a:prstGeom>
          <a:noFill/>
          <a:ln cap="flat" cmpd="sng" w="38100">
            <a:solidFill>
              <a:schemeClr val="dk1"/>
            </a:solidFill>
            <a:prstDash val="solid"/>
            <a:round/>
            <a:headEnd len="med" w="med" type="none"/>
            <a:tailEnd len="med" w="med" type="none"/>
          </a:ln>
        </p:spPr>
      </p:cxnSp>
      <p:sp>
        <p:nvSpPr>
          <p:cNvPr id="72" name="Google Shape;72;p13"/>
          <p:cNvSpPr txBox="1"/>
          <p:nvPr>
            <p:ph idx="4294967295" type="body"/>
          </p:nvPr>
        </p:nvSpPr>
        <p:spPr>
          <a:xfrm>
            <a:off x="5892925" y="1106613"/>
            <a:ext cx="3022800" cy="1113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Results</a:t>
            </a:r>
            <a:endParaRPr sz="1000"/>
          </a:p>
          <a:p>
            <a:pPr indent="0" lvl="0" marL="0" rtl="0" algn="l">
              <a:lnSpc>
                <a:spcPct val="100000"/>
              </a:lnSpc>
              <a:spcBef>
                <a:spcPts val="0"/>
              </a:spcBef>
              <a:spcAft>
                <a:spcPts val="0"/>
              </a:spcAft>
              <a:buNone/>
            </a:pPr>
            <a:r>
              <a:rPr lang="en" sz="800"/>
              <a:t>Our game is fully functional, with a clicker-controlled diver moving across the screen laterally. The diver has been rigged with organic swimming animations and the background has been populated with various assets to provide an immersive game environment. </a:t>
            </a:r>
            <a:endParaRPr sz="800"/>
          </a:p>
          <a:p>
            <a:pPr indent="0" lvl="0" marL="0" rtl="0" algn="l">
              <a:lnSpc>
                <a:spcPct val="100000"/>
              </a:lnSpc>
              <a:spcBef>
                <a:spcPts val="0"/>
              </a:spcBef>
              <a:spcAft>
                <a:spcPts val="0"/>
              </a:spcAft>
              <a:buNone/>
            </a:pPr>
            <a:r>
              <a:t/>
            </a:r>
            <a:endParaRPr sz="800"/>
          </a:p>
          <a:p>
            <a:pPr indent="0" lvl="0" marL="0" rtl="0" algn="l">
              <a:lnSpc>
                <a:spcPct val="100000"/>
              </a:lnSpc>
              <a:spcBef>
                <a:spcPts val="0"/>
              </a:spcBef>
              <a:spcAft>
                <a:spcPts val="0"/>
              </a:spcAft>
              <a:buNone/>
            </a:pPr>
            <a:r>
              <a:rPr lang="en" sz="800"/>
              <a:t>Coins have been set to automatically spawn on the right side of the screen: they are collected whenever the diver passes by. To add another level of interaction, we’ve added a small bubble animation whenever the child taps the screen. </a:t>
            </a:r>
            <a:endParaRPr sz="800"/>
          </a:p>
          <a:p>
            <a:pPr indent="0" lvl="0" marL="0" rtl="0" algn="l">
              <a:lnSpc>
                <a:spcPct val="100000"/>
              </a:lnSpc>
              <a:spcBef>
                <a:spcPts val="0"/>
              </a:spcBef>
              <a:spcAft>
                <a:spcPts val="0"/>
              </a:spcAft>
              <a:buNone/>
            </a:pPr>
            <a:r>
              <a:t/>
            </a:r>
            <a:endParaRPr sz="800"/>
          </a:p>
        </p:txBody>
      </p:sp>
      <p:pic>
        <p:nvPicPr>
          <p:cNvPr id="73" name="Google Shape;73;p13"/>
          <p:cNvPicPr preferRelativeResize="0"/>
          <p:nvPr/>
        </p:nvPicPr>
        <p:blipFill>
          <a:blip r:embed="rId5">
            <a:alphaModFix/>
          </a:blip>
          <a:stretch>
            <a:fillRect/>
          </a:stretch>
        </p:blipFill>
        <p:spPr>
          <a:xfrm>
            <a:off x="6495377" y="3814609"/>
            <a:ext cx="288401" cy="324056"/>
          </a:xfrm>
          <a:prstGeom prst="rect">
            <a:avLst/>
          </a:prstGeom>
          <a:noFill/>
          <a:ln>
            <a:noFill/>
          </a:ln>
        </p:spPr>
      </p:pic>
      <p:pic>
        <p:nvPicPr>
          <p:cNvPr id="74" name="Google Shape;74;p13"/>
          <p:cNvPicPr preferRelativeResize="0"/>
          <p:nvPr/>
        </p:nvPicPr>
        <p:blipFill>
          <a:blip r:embed="rId6">
            <a:alphaModFix/>
          </a:blip>
          <a:stretch>
            <a:fillRect/>
          </a:stretch>
        </p:blipFill>
        <p:spPr>
          <a:xfrm>
            <a:off x="6849759" y="3753575"/>
            <a:ext cx="446091" cy="446124"/>
          </a:xfrm>
          <a:prstGeom prst="rect">
            <a:avLst/>
          </a:prstGeom>
          <a:noFill/>
          <a:ln>
            <a:noFill/>
          </a:ln>
        </p:spPr>
      </p:pic>
      <p:sp>
        <p:nvSpPr>
          <p:cNvPr id="75" name="Google Shape;75;p13"/>
          <p:cNvSpPr txBox="1"/>
          <p:nvPr>
            <p:ph idx="4294967295" type="body"/>
          </p:nvPr>
        </p:nvSpPr>
        <p:spPr>
          <a:xfrm>
            <a:off x="5892925" y="2722688"/>
            <a:ext cx="3022800" cy="1113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Conclusion</a:t>
            </a:r>
            <a:endParaRPr sz="1000"/>
          </a:p>
          <a:p>
            <a:pPr indent="0" lvl="0" marL="0" rtl="0" algn="l">
              <a:lnSpc>
                <a:spcPct val="100000"/>
              </a:lnSpc>
              <a:spcBef>
                <a:spcPts val="0"/>
              </a:spcBef>
              <a:spcAft>
                <a:spcPts val="0"/>
              </a:spcAft>
              <a:buNone/>
            </a:pPr>
            <a:r>
              <a:rPr lang="en" sz="800"/>
              <a:t>We hope that this game will be able to reduce stress and anxiety for preoperative child-patients. Due to covid restrictions we have been unable to test drive our app in person--we’re excited to continue working with ACNW to test out our app with patients in the coming weeks.</a:t>
            </a:r>
            <a:endParaRPr sz="800"/>
          </a:p>
          <a:p>
            <a:pPr indent="0" lvl="0" marL="0" rtl="0" algn="l">
              <a:lnSpc>
                <a:spcPct val="100000"/>
              </a:lnSpc>
              <a:spcBef>
                <a:spcPts val="0"/>
              </a:spcBef>
              <a:spcAft>
                <a:spcPts val="0"/>
              </a:spcAft>
              <a:buNone/>
            </a:pPr>
            <a:r>
              <a:t/>
            </a:r>
            <a:endParaRPr sz="800"/>
          </a:p>
        </p:txBody>
      </p:sp>
      <p:sp>
        <p:nvSpPr>
          <p:cNvPr id="76" name="Google Shape;76;p13"/>
          <p:cNvSpPr txBox="1"/>
          <p:nvPr>
            <p:ph idx="4294967295" type="body"/>
          </p:nvPr>
        </p:nvSpPr>
        <p:spPr>
          <a:xfrm>
            <a:off x="5940500" y="4138675"/>
            <a:ext cx="1580700" cy="715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100"/>
              <a:t>Acknowledgements</a:t>
            </a:r>
            <a:endParaRPr sz="900"/>
          </a:p>
          <a:p>
            <a:pPr indent="0" lvl="0" marL="0" rtl="0" algn="l">
              <a:lnSpc>
                <a:spcPct val="100000"/>
              </a:lnSpc>
              <a:spcBef>
                <a:spcPts val="0"/>
              </a:spcBef>
              <a:spcAft>
                <a:spcPts val="0"/>
              </a:spcAft>
              <a:buNone/>
            </a:pPr>
            <a:r>
              <a:rPr lang="en" sz="700"/>
              <a:t>University of Arkansas</a:t>
            </a:r>
            <a:endParaRPr sz="700"/>
          </a:p>
          <a:p>
            <a:pPr indent="0" lvl="0" marL="0" rtl="0" algn="l">
              <a:lnSpc>
                <a:spcPct val="100000"/>
              </a:lnSpc>
              <a:spcBef>
                <a:spcPts val="0"/>
              </a:spcBef>
              <a:spcAft>
                <a:spcPts val="0"/>
              </a:spcAft>
              <a:buNone/>
            </a:pPr>
            <a:r>
              <a:rPr lang="en" sz="700"/>
              <a:t>College of Engineering</a:t>
            </a:r>
            <a:endParaRPr sz="700"/>
          </a:p>
          <a:p>
            <a:pPr indent="0" lvl="0" marL="0" rtl="0" algn="l">
              <a:lnSpc>
                <a:spcPct val="100000"/>
              </a:lnSpc>
              <a:spcBef>
                <a:spcPts val="0"/>
              </a:spcBef>
              <a:spcAft>
                <a:spcPts val="0"/>
              </a:spcAft>
              <a:buNone/>
            </a:pPr>
            <a:r>
              <a:rPr lang="en" sz="700"/>
              <a:t>Dr. Staci Allen - ACNW</a:t>
            </a:r>
            <a:endParaRPr sz="700"/>
          </a:p>
          <a:p>
            <a:pPr indent="0" lvl="0" marL="0" rtl="0" algn="l">
              <a:lnSpc>
                <a:spcPct val="100000"/>
              </a:lnSpc>
              <a:spcBef>
                <a:spcPts val="0"/>
              </a:spcBef>
              <a:spcAft>
                <a:spcPts val="0"/>
              </a:spcAft>
              <a:buNone/>
            </a:pPr>
            <a:r>
              <a:rPr lang="en" sz="700"/>
              <a:t>Ashlynn Young - ACNW</a:t>
            </a:r>
            <a:endParaRPr sz="700"/>
          </a:p>
          <a:p>
            <a:pPr indent="0" lvl="0" marL="0" rtl="0" algn="l">
              <a:lnSpc>
                <a:spcPct val="100000"/>
              </a:lnSpc>
              <a:spcBef>
                <a:spcPts val="0"/>
              </a:spcBef>
              <a:spcAft>
                <a:spcPts val="0"/>
              </a:spcAft>
              <a:buNone/>
            </a:pPr>
            <a:r>
              <a:rPr lang="en" sz="700"/>
              <a:t>Lora Streeter - UARK</a:t>
            </a:r>
            <a:endParaRPr sz="700"/>
          </a:p>
          <a:p>
            <a:pPr indent="0" lvl="0" marL="0" rtl="0" algn="l">
              <a:lnSpc>
                <a:spcPct val="100000"/>
              </a:lnSpc>
              <a:spcBef>
                <a:spcPts val="0"/>
              </a:spcBef>
              <a:spcAft>
                <a:spcPts val="0"/>
              </a:spcAft>
              <a:buNone/>
            </a:pPr>
            <a:r>
              <a:t/>
            </a:r>
            <a:endParaRPr sz="900"/>
          </a:p>
        </p:txBody>
      </p:sp>
      <p:pic>
        <p:nvPicPr>
          <p:cNvPr id="77" name="Google Shape;77;p13"/>
          <p:cNvPicPr preferRelativeResize="0"/>
          <p:nvPr/>
        </p:nvPicPr>
        <p:blipFill>
          <a:blip r:embed="rId7">
            <a:alphaModFix/>
          </a:blip>
          <a:stretch>
            <a:fillRect/>
          </a:stretch>
        </p:blipFill>
        <p:spPr>
          <a:xfrm>
            <a:off x="7521225" y="3713240"/>
            <a:ext cx="1311550" cy="618010"/>
          </a:xfrm>
          <a:prstGeom prst="rect">
            <a:avLst/>
          </a:prstGeom>
          <a:noFill/>
          <a:ln>
            <a:noFill/>
          </a:ln>
        </p:spPr>
      </p:pic>
      <p:pic>
        <p:nvPicPr>
          <p:cNvPr id="78" name="Google Shape;78;p13"/>
          <p:cNvPicPr preferRelativeResize="0"/>
          <p:nvPr/>
        </p:nvPicPr>
        <p:blipFill rotWithShape="1">
          <a:blip r:embed="rId8">
            <a:alphaModFix/>
          </a:blip>
          <a:srcRect b="16362" l="1086" r="1018" t="16876"/>
          <a:stretch/>
        </p:blipFill>
        <p:spPr>
          <a:xfrm>
            <a:off x="7521200" y="4474198"/>
            <a:ext cx="1311562" cy="50455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